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6" r:id="rId6"/>
    <p:sldId id="281" r:id="rId7"/>
    <p:sldId id="282" r:id="rId8"/>
    <p:sldId id="283" r:id="rId9"/>
    <p:sldId id="284" r:id="rId10"/>
    <p:sldId id="285" r:id="rId11"/>
    <p:sldId id="286" r:id="rId12"/>
    <p:sldId id="273" r:id="rId13"/>
    <p:sldId id="276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619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246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967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30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79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167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313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025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248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079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420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2C9FD-77CF-428F-9421-EF87947F4839}" type="datetimeFigureOut">
              <a:rPr lang="da-DK" smtClean="0"/>
              <a:t>25-04-2018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AAF4-ACF0-4E1B-AE37-A1FFF7FEF8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37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GDPR og ESCRM</a:t>
            </a:r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732" y="1924554"/>
            <a:ext cx="7068536" cy="41534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67586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Dokumenter og beskrivelser</a:t>
            </a:r>
            <a:br>
              <a:rPr lang="da-DK" b="1" dirty="0"/>
            </a:br>
            <a:r>
              <a:rPr lang="da-DK" b="1" dirty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5431" y="18261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Orientering rettet mod brugerne og enhederne</a:t>
            </a:r>
          </a:p>
          <a:p>
            <a:pPr marL="0" indent="0">
              <a:buNone/>
            </a:pPr>
            <a:r>
              <a:rPr lang="da-DK" dirty="0"/>
              <a:t>Inspiration/checkliste til udarbejdelse af samtykke og/eller orienteringsark</a:t>
            </a:r>
          </a:p>
          <a:p>
            <a:pPr marL="0" indent="0">
              <a:buNone/>
            </a:pPr>
            <a:r>
              <a:rPr lang="da-DK" dirty="0"/>
              <a:t>Orientering rettet mod DPO (ikke formel DPO)</a:t>
            </a:r>
          </a:p>
          <a:p>
            <a:pPr marL="0" indent="0">
              <a:buNone/>
            </a:pPr>
            <a:r>
              <a:rPr lang="da-DK" dirty="0"/>
              <a:t>Orientering rettet mod Administratorer</a:t>
            </a:r>
          </a:p>
          <a:p>
            <a:pPr marL="0" indent="0">
              <a:buNone/>
            </a:pPr>
            <a:r>
              <a:rPr lang="da-DK" dirty="0"/>
              <a:t>Eventuelle skabeloner</a:t>
            </a:r>
          </a:p>
          <a:p>
            <a:pPr marL="0" indent="0">
              <a:buNone/>
            </a:pPr>
            <a:r>
              <a:rPr lang="da-DK" dirty="0"/>
              <a:t>Orientering til brugere af tidsregistrering og kørselsregistrering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000" i="1" dirty="0"/>
              <a:t>Et mål er at det skal være holdt let forståeligt og mindst muligt på jura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9B2433A-998E-43F7-926F-F5C825E23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4810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Udvikling</a:t>
            </a:r>
            <a:br>
              <a:rPr lang="da-DK" b="1" dirty="0"/>
            </a:br>
            <a:r>
              <a:rPr lang="da-DK" b="1" dirty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5431" y="1826150"/>
            <a:ext cx="10515600" cy="4351338"/>
          </a:xfrm>
        </p:spPr>
        <p:txBody>
          <a:bodyPr>
            <a:normAutofit/>
          </a:bodyPr>
          <a:lstStyle/>
          <a:p>
            <a:r>
              <a:rPr lang="da-DK" dirty="0"/>
              <a:t>Klassifikation af data</a:t>
            </a:r>
          </a:p>
          <a:p>
            <a:pPr lvl="1"/>
            <a:r>
              <a:rPr lang="da-DK" dirty="0"/>
              <a:t>Almindelig</a:t>
            </a:r>
          </a:p>
          <a:p>
            <a:pPr lvl="1"/>
            <a:r>
              <a:rPr lang="da-DK" dirty="0"/>
              <a:t>Enhedsvæsentlig</a:t>
            </a:r>
          </a:p>
          <a:p>
            <a:pPr lvl="1"/>
            <a:r>
              <a:rPr lang="da-DK" dirty="0"/>
              <a:t>CPR-nummer</a:t>
            </a:r>
          </a:p>
          <a:p>
            <a:pPr lvl="1"/>
            <a:r>
              <a:rPr lang="da-DK" dirty="0"/>
              <a:t>Personhenførbar</a:t>
            </a:r>
          </a:p>
          <a:p>
            <a:pPr lvl="1"/>
            <a:r>
              <a:rPr lang="da-DK" dirty="0"/>
              <a:t>Følsom</a:t>
            </a:r>
          </a:p>
          <a:p>
            <a:pPr lvl="1"/>
            <a:endParaRPr lang="da-DK" dirty="0"/>
          </a:p>
          <a:p>
            <a:r>
              <a:rPr lang="da-DK" dirty="0"/>
              <a:t>Håndtering af klassificeret data</a:t>
            </a:r>
          </a:p>
          <a:p>
            <a:pPr lvl="1"/>
            <a:r>
              <a:rPr lang="da-DK" dirty="0"/>
              <a:t>Forvanskning (</a:t>
            </a:r>
            <a:r>
              <a:rPr lang="da-DK" dirty="0" err="1"/>
              <a:t>Obfuskering</a:t>
            </a:r>
            <a:r>
              <a:rPr lang="da-DK" dirty="0"/>
              <a:t>)</a:t>
            </a:r>
          </a:p>
          <a:p>
            <a:pPr lvl="1"/>
            <a:r>
              <a:rPr lang="da-DK" dirty="0"/>
              <a:t>Anonymisering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A6EA6948-0B6A-4247-8375-1852FDD04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660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Udvikling</a:t>
            </a:r>
            <a:br>
              <a:rPr lang="da-DK" b="1" dirty="0"/>
            </a:br>
            <a:r>
              <a:rPr lang="da-DK" b="1" dirty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5431" y="1826150"/>
            <a:ext cx="10515600" cy="4351338"/>
          </a:xfrm>
        </p:spPr>
        <p:txBody>
          <a:bodyPr>
            <a:normAutofit/>
          </a:bodyPr>
          <a:lstStyle/>
          <a:p>
            <a:r>
              <a:rPr lang="da-DK" dirty="0"/>
              <a:t>Logning</a:t>
            </a:r>
          </a:p>
          <a:p>
            <a:pPr lvl="1"/>
            <a:r>
              <a:rPr lang="da-DK" dirty="0"/>
              <a:t>Logins både succes og fejl</a:t>
            </a:r>
          </a:p>
          <a:p>
            <a:pPr lvl="1"/>
            <a:r>
              <a:rPr lang="da-DK" dirty="0"/>
              <a:t>Læsning af følsomdata</a:t>
            </a:r>
          </a:p>
          <a:p>
            <a:pPr lvl="1"/>
            <a:r>
              <a:rPr lang="da-DK" dirty="0"/>
              <a:t>Udtræk via webservice</a:t>
            </a:r>
          </a:p>
          <a:p>
            <a:pPr lvl="1"/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5E8BB79-8D0E-4350-BD80-7A5541A40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3556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Udvikling</a:t>
            </a:r>
            <a:br>
              <a:rPr lang="da-DK" b="1" dirty="0"/>
            </a:br>
            <a:r>
              <a:rPr lang="da-DK" b="1" dirty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5431" y="182615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Udløb af data</a:t>
            </a:r>
          </a:p>
          <a:p>
            <a:pPr lvl="1"/>
            <a:r>
              <a:rPr lang="da-DK" dirty="0"/>
              <a:t>Kontaktpersoner</a:t>
            </a:r>
          </a:p>
          <a:p>
            <a:pPr lvl="1"/>
            <a:r>
              <a:rPr lang="da-DK" dirty="0"/>
              <a:t>Personligt ejede virksomheder (= persondata)</a:t>
            </a:r>
          </a:p>
          <a:p>
            <a:pPr lvl="1"/>
            <a:r>
              <a:rPr lang="da-DK" dirty="0"/>
              <a:t>Aktiviteter</a:t>
            </a:r>
          </a:p>
          <a:p>
            <a:pPr lvl="1"/>
            <a:endParaRPr lang="da-DK" dirty="0"/>
          </a:p>
          <a:p>
            <a:r>
              <a:rPr lang="da-DK" dirty="0"/>
              <a:t>Udløbsmekanisme</a:t>
            </a:r>
          </a:p>
          <a:p>
            <a:pPr lvl="1"/>
            <a:r>
              <a:rPr lang="da-DK" dirty="0"/>
              <a:t>Udløbstidspunkt (hvor længe skal data bevares)</a:t>
            </a:r>
          </a:p>
          <a:p>
            <a:pPr lvl="1"/>
            <a:r>
              <a:rPr lang="da-DK" dirty="0"/>
              <a:t>Udløbshandling (hvad skal ske når data udløber)</a:t>
            </a:r>
          </a:p>
          <a:p>
            <a:pPr lvl="1"/>
            <a:r>
              <a:rPr lang="da-DK" dirty="0"/>
              <a:t>Låsning (forhindre sletning af vigtig data, f.eks. EU projekt info)</a:t>
            </a:r>
          </a:p>
          <a:p>
            <a:pPr lvl="1"/>
            <a:endParaRPr lang="da-DK" dirty="0"/>
          </a:p>
          <a:p>
            <a:r>
              <a:rPr lang="da-DK" dirty="0"/>
              <a:t>Transaktionsstyring på personniveau</a:t>
            </a:r>
          </a:p>
          <a:p>
            <a:pPr lvl="1"/>
            <a:r>
              <a:rPr lang="da-DK" dirty="0"/>
              <a:t>Udløbsmekanismer på aktiviteter styre udløb for kontakter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25CEFA5-E05B-4630-9E8E-9464B7006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9761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Punkter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5" name="Tekstfelt 4"/>
          <p:cNvSpPr txBox="1"/>
          <p:nvPr/>
        </p:nvSpPr>
        <p:spPr>
          <a:xfrm>
            <a:off x="2585840" y="2389408"/>
            <a:ext cx="75335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da-DK" sz="2400" dirty="0"/>
              <a:t>Kort intro til GDPR</a:t>
            </a:r>
          </a:p>
          <a:p>
            <a:pPr marL="457200" indent="-457200">
              <a:buAutoNum type="arabicPeriod"/>
            </a:pPr>
            <a:r>
              <a:rPr lang="da-DK" sz="2400" dirty="0"/>
              <a:t>Klassifikation af data</a:t>
            </a:r>
          </a:p>
          <a:p>
            <a:pPr marL="457200" indent="-457200">
              <a:buAutoNum type="arabicPeriod"/>
            </a:pPr>
            <a:r>
              <a:rPr lang="da-DK" sz="2400" dirty="0"/>
              <a:t>Rettigheder</a:t>
            </a:r>
          </a:p>
          <a:p>
            <a:pPr marL="457200" indent="-457200">
              <a:buAutoNum type="arabicPeriod"/>
            </a:pPr>
            <a:r>
              <a:rPr lang="da-DK" sz="2400" dirty="0"/>
              <a:t>Lovhjemmel (Hvorfor må jeg…)</a:t>
            </a:r>
          </a:p>
          <a:p>
            <a:pPr marL="457200" indent="-457200">
              <a:buAutoNum type="arabicPeriod"/>
            </a:pPr>
            <a:r>
              <a:rPr lang="da-DK" sz="2400" dirty="0"/>
              <a:t>Nøglebegreber</a:t>
            </a:r>
          </a:p>
          <a:p>
            <a:pPr marL="457200" indent="-457200">
              <a:buAutoNum type="arabicPeriod"/>
            </a:pPr>
            <a:r>
              <a:rPr lang="da-DK" sz="2400" dirty="0"/>
              <a:t>ESCRM tiltag</a:t>
            </a:r>
          </a:p>
        </p:txBody>
      </p:sp>
    </p:spTree>
    <p:extLst>
      <p:ext uri="{BB962C8B-B14F-4D97-AF65-F5344CB8AC3E}">
        <p14:creationId xmlns:p14="http://schemas.microsoft.com/office/powerpoint/2010/main" val="280526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Kort</a:t>
            </a:r>
            <a:r>
              <a:rPr lang="da-DK" dirty="0"/>
              <a:t> </a:t>
            </a:r>
            <a:r>
              <a:rPr lang="da-DK" sz="4900" b="1" dirty="0"/>
              <a:t>intro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5" name="Tekstfelt 4"/>
          <p:cNvSpPr txBox="1"/>
          <p:nvPr/>
        </p:nvSpPr>
        <p:spPr>
          <a:xfrm>
            <a:off x="2585840" y="2381525"/>
            <a:ext cx="75335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Hvad er GDPR</a:t>
            </a:r>
          </a:p>
          <a:p>
            <a:endParaRPr lang="da-DK" sz="2400" dirty="0"/>
          </a:p>
          <a:p>
            <a:r>
              <a:rPr lang="da-DK" sz="2400" dirty="0"/>
              <a:t>EU's nye regulativ for beskyttelse af persondata kaldes </a:t>
            </a:r>
            <a:r>
              <a:rPr lang="da-DK" sz="2400" b="1" dirty="0"/>
              <a:t>GDPR</a:t>
            </a:r>
            <a:r>
              <a:rPr lang="da-DK" sz="2400" dirty="0"/>
              <a:t> eller helt præcist </a:t>
            </a:r>
            <a:r>
              <a:rPr lang="da-DK" sz="2400" b="1" dirty="0"/>
              <a:t>General Data </a:t>
            </a:r>
            <a:r>
              <a:rPr lang="da-DK" sz="2400" b="1" dirty="0" err="1"/>
              <a:t>Protection</a:t>
            </a:r>
            <a:r>
              <a:rPr lang="da-DK" sz="2400" b="1" dirty="0"/>
              <a:t> </a:t>
            </a:r>
            <a:r>
              <a:rPr lang="da-DK" sz="2400" b="1" dirty="0" err="1"/>
              <a:t>Regulation</a:t>
            </a:r>
            <a:r>
              <a:rPr lang="da-DK" sz="2400" dirty="0"/>
              <a:t>. Dette regulativ vil gælde i alle medlemslande og dermed forenkle mange virksomheders behandling af persondata.</a:t>
            </a:r>
          </a:p>
        </p:txBody>
      </p:sp>
    </p:spTree>
    <p:extLst>
      <p:ext uri="{BB962C8B-B14F-4D97-AF65-F5344CB8AC3E}">
        <p14:creationId xmlns:p14="http://schemas.microsoft.com/office/powerpoint/2010/main" val="2680528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Kort</a:t>
            </a:r>
            <a:r>
              <a:rPr lang="da-DK" dirty="0"/>
              <a:t> </a:t>
            </a:r>
            <a:r>
              <a:rPr lang="da-DK" sz="4900" b="1" dirty="0"/>
              <a:t>intro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011605E-1799-4348-8810-2F5F97FD81EF}"/>
              </a:ext>
            </a:extLst>
          </p:cNvPr>
          <p:cNvSpPr txBox="1">
            <a:spLocks/>
          </p:cNvSpPr>
          <p:nvPr/>
        </p:nvSpPr>
        <p:spPr>
          <a:xfrm>
            <a:off x="1891862" y="2074577"/>
            <a:ext cx="9199179" cy="4320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sz="2400" dirty="0">
                <a:solidFill>
                  <a:schemeClr val="tx1"/>
                </a:solidFill>
              </a:rPr>
              <a:t>GDPR vil skabe en ensartet tilgang til databeskyttelse i hele EU og beskytte fortroligheden og personlige data for alle EU-borgere.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Implementeringen af GDPR vil fastlægge mere avancerede og dybdegående krav vedrørende lovmæssighed og ansvarlighed.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GDPR gælder alle virksomheder, der er placeret inden for eller samarbejder med EU.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Overholdes GDPR ikke, kan der gives bøder på op til 20 millioner euro eller 4 % af den årlige omsætning på verdensplan.</a:t>
            </a:r>
          </a:p>
        </p:txBody>
      </p:sp>
    </p:spTree>
    <p:extLst>
      <p:ext uri="{BB962C8B-B14F-4D97-AF65-F5344CB8AC3E}">
        <p14:creationId xmlns:p14="http://schemas.microsoft.com/office/powerpoint/2010/main" val="326004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Klassifikation af data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011605E-1799-4348-8810-2F5F97FD81EF}"/>
              </a:ext>
            </a:extLst>
          </p:cNvPr>
          <p:cNvSpPr txBox="1">
            <a:spLocks/>
          </p:cNvSpPr>
          <p:nvPr/>
        </p:nvSpPr>
        <p:spPr>
          <a:xfrm>
            <a:off x="1718441" y="2262352"/>
            <a:ext cx="9372600" cy="4132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sz="2400" dirty="0">
                <a:solidFill>
                  <a:schemeClr val="tx1"/>
                </a:solidFill>
              </a:rPr>
              <a:t>Kategorier af persondata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Personhenførbar:</a:t>
            </a: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Navn, adresse, telefonnummer, nummerplade, IP-adresser osv.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Personfølsomdata: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Racemæssig eller etnisk oprindelse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Politisk, religiøs eller filosofisk overbevisning,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Fagforeningsmæssigt tilhørsforhold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Helbredsmæssige og seksuelle forhold samt genetisk data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Strafbare forhold eller relatererede sikkerhedsmæssige forhold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CPR-nummer er IKKE følsom data, men skal behandles som om det var.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endParaRPr lang="da-D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7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Rettigheder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011605E-1799-4348-8810-2F5F97FD81EF}"/>
              </a:ext>
            </a:extLst>
          </p:cNvPr>
          <p:cNvSpPr txBox="1">
            <a:spLocks/>
          </p:cNvSpPr>
          <p:nvPr/>
        </p:nvSpPr>
        <p:spPr>
          <a:xfrm>
            <a:off x="3318641" y="2262352"/>
            <a:ext cx="7772400" cy="4132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 til indsigt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 til berigtigelse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Retten til at blive glemt (ret til sletning)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 til begrænsning af behandling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 til </a:t>
            </a:r>
            <a:r>
              <a:rPr lang="da-DK" sz="2400" dirty="0" err="1">
                <a:solidFill>
                  <a:schemeClr val="tx1"/>
                </a:solidFill>
              </a:rPr>
              <a:t>dataportabilitet</a:t>
            </a:r>
            <a:endParaRPr lang="da-DK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tx1"/>
                </a:solidFill>
              </a:rPr>
              <a:t>Ret til at gøre indsigelse 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endParaRPr lang="da-DK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5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66" y="1122362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Lovhjemmel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011605E-1799-4348-8810-2F5F97FD81EF}"/>
              </a:ext>
            </a:extLst>
          </p:cNvPr>
          <p:cNvSpPr txBox="1">
            <a:spLocks/>
          </p:cNvSpPr>
          <p:nvPr/>
        </p:nvSpPr>
        <p:spPr>
          <a:xfrm>
            <a:off x="2380593" y="2262352"/>
            <a:ext cx="8710448" cy="4132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sz="2400" dirty="0">
                <a:solidFill>
                  <a:schemeClr val="tx1"/>
                </a:solidFill>
              </a:rPr>
              <a:t>Man skal vide hvilke persondata man behandler i hvilke processer man har i en organisation.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Man skal sikre at dem som foretager behandling har en faglig/saglig grund til at behandle data.</a:t>
            </a:r>
          </a:p>
          <a:p>
            <a:pPr algn="l"/>
            <a:endParaRPr lang="da-DK" sz="2400" dirty="0">
              <a:solidFill>
                <a:schemeClr val="tx1"/>
              </a:solidFill>
            </a:endParaRPr>
          </a:p>
          <a:p>
            <a:pPr algn="l"/>
            <a:r>
              <a:rPr lang="da-DK" sz="2400" dirty="0">
                <a:solidFill>
                  <a:schemeClr val="tx1"/>
                </a:solidFill>
              </a:rPr>
              <a:t>Ligeledes er det vigtigt at man ved hvorfor man må foretage behandlingen af persondata.</a:t>
            </a:r>
          </a:p>
        </p:txBody>
      </p:sp>
    </p:spTree>
    <p:extLst>
      <p:ext uri="{BB962C8B-B14F-4D97-AF65-F5344CB8AC3E}">
        <p14:creationId xmlns:p14="http://schemas.microsoft.com/office/powerpoint/2010/main" val="69029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96935" y="907815"/>
            <a:ext cx="9144000" cy="1586339"/>
          </a:xfrm>
        </p:spPr>
        <p:txBody>
          <a:bodyPr>
            <a:normAutofit fontScale="90000"/>
          </a:bodyPr>
          <a:lstStyle/>
          <a:p>
            <a:r>
              <a:rPr lang="da-DK" sz="4900" b="1" dirty="0"/>
              <a:t>Lovhjemmel</a:t>
            </a:r>
            <a:br>
              <a:rPr lang="da-DK" dirty="0"/>
            </a:br>
            <a:br>
              <a:rPr lang="da-DK" sz="2000" b="1" dirty="0"/>
            </a:br>
            <a:endParaRPr lang="da-DK" b="1" dirty="0"/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9011605E-1799-4348-8810-2F5F97FD81EF}"/>
              </a:ext>
            </a:extLst>
          </p:cNvPr>
          <p:cNvSpPr txBox="1">
            <a:spLocks/>
          </p:cNvSpPr>
          <p:nvPr/>
        </p:nvSpPr>
        <p:spPr>
          <a:xfrm>
            <a:off x="1576552" y="1890171"/>
            <a:ext cx="8481848" cy="41325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1400" dirty="0">
              <a:solidFill>
                <a:schemeClr val="tx1"/>
              </a:solidFill>
            </a:endParaRPr>
          </a:p>
          <a:p>
            <a:pPr algn="l"/>
            <a:r>
              <a:rPr lang="da-DK" sz="1800" dirty="0">
                <a:solidFill>
                  <a:schemeClr val="tx1"/>
                </a:solidFill>
              </a:rPr>
              <a:t>Forordningen har følgende mulige lovhjemler:</a:t>
            </a:r>
          </a:p>
          <a:p>
            <a:pPr algn="l"/>
            <a:endParaRPr lang="da-DK" sz="18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Samtykke</a:t>
            </a:r>
            <a:r>
              <a:rPr lang="da-DK" sz="1400" i="1" dirty="0">
                <a:solidFill>
                  <a:schemeClr val="tx1"/>
                </a:solidFill>
              </a:rPr>
              <a:t>:</a:t>
            </a:r>
            <a:r>
              <a:rPr lang="da-DK" sz="1400" dirty="0">
                <a:solidFill>
                  <a:schemeClr val="tx1"/>
                </a:solidFill>
              </a:rPr>
              <a:t> Personoplysninger behandles på baggrund af den registreredes skriftlige samtykke.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Opfyldelse af kontrakt</a:t>
            </a:r>
            <a:r>
              <a:rPr lang="da-DK" sz="1400" i="1" dirty="0">
                <a:solidFill>
                  <a:schemeClr val="tx1"/>
                </a:solidFill>
              </a:rPr>
              <a:t>:</a:t>
            </a:r>
            <a:r>
              <a:rPr lang="da-DK" sz="1400" dirty="0">
                <a:solidFill>
                  <a:schemeClr val="tx1"/>
                </a:solidFill>
              </a:rPr>
              <a:t> Personoplysninger behandles med henblik på at opfylde en kontrakt - eksempelvis en ansættelseskontrakt eller købskontrakt.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Overholdelse af retlig forpligtelse</a:t>
            </a:r>
            <a:r>
              <a:rPr lang="da-DK" sz="1400" i="1" dirty="0">
                <a:solidFill>
                  <a:schemeClr val="tx1"/>
                </a:solidFill>
              </a:rPr>
              <a:t>: </a:t>
            </a:r>
            <a:r>
              <a:rPr lang="da-DK" sz="1400" dirty="0">
                <a:solidFill>
                  <a:schemeClr val="tx1"/>
                </a:solidFill>
              </a:rPr>
              <a:t>Personoplysninger behandles for at overholde en retlig forpligtelse - eksempelvis i forbindelse med indberetning til SKAT eller opbevaring af personoplysninger for at leve op til bogføringslovens krav.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Beskyttelse af den registreredes vitale interesser</a:t>
            </a:r>
            <a:r>
              <a:rPr lang="da-DK" sz="1400" i="1" dirty="0">
                <a:solidFill>
                  <a:schemeClr val="tx1"/>
                </a:solidFill>
              </a:rPr>
              <a:t>:</a:t>
            </a:r>
            <a:r>
              <a:rPr lang="da-DK" sz="1400" dirty="0">
                <a:solidFill>
                  <a:schemeClr val="tx1"/>
                </a:solidFill>
              </a:rPr>
              <a:t> Personoplysninger kan behandles på baggrund af denne lovhjemmel i tilfælde, hvor den registrerede eksempelvis pga. sygdom, bortrejse m.v. ikke er i stand til at meddele samtykke. Anvendes primært af offentlige myndigheder.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Beskyttelse af en anden fysisk persons vitale interesser</a:t>
            </a:r>
            <a:r>
              <a:rPr lang="da-DK" sz="1400" dirty="0">
                <a:solidFill>
                  <a:schemeClr val="tx1"/>
                </a:solidFill>
              </a:rPr>
              <a:t>: som ovenstående med udgangspunkt i en anden impliceret person end den registrerede.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Udførelse af en opgave i samfundets interesse</a:t>
            </a:r>
            <a:r>
              <a:rPr lang="da-DK" sz="1400" dirty="0">
                <a:solidFill>
                  <a:schemeClr val="tx1"/>
                </a:solidFill>
              </a:rPr>
              <a:t>: Personoplysninger behandles i forbindelse med opgaver af almen interesse - eksempelvis i statistisk, historisk eller videnskabeligt øjemed. Anvendes primært af offentlige myndigheder.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Som led i offentlig myndighedsudøvelse</a:t>
            </a:r>
            <a:r>
              <a:rPr lang="da-DK" sz="1400" dirty="0">
                <a:solidFill>
                  <a:schemeClr val="tx1"/>
                </a:solidFill>
              </a:rPr>
              <a:t>: Anvendes af offentlige myndigheder.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På baggrund af interesseafvejning</a:t>
            </a:r>
            <a:r>
              <a:rPr lang="da-DK" sz="1400" dirty="0">
                <a:solidFill>
                  <a:schemeClr val="tx1"/>
                </a:solidFill>
              </a:rPr>
              <a:t>: Personoplysninger behandles på baggrund af den dataansvarliges berettigede forretningsmæssige interesser, hvor den registreredes interesser og rettigheder ikke står i vejen for dette. Der er tale om en konkret afvejning, og du bør ved tvivl kontakte din rådgiver. </a:t>
            </a:r>
          </a:p>
          <a:p>
            <a:pPr algn="l"/>
            <a:endParaRPr lang="da-DK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8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FBA60AEB-BE82-40CE-BBB4-73758080A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122" y="63796"/>
            <a:ext cx="3603009" cy="2117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Identifikation af nøglebegreber</a:t>
            </a:r>
            <a:br>
              <a:rPr lang="da-DK" b="1" dirty="0"/>
            </a:br>
            <a:r>
              <a:rPr lang="da-DK" b="1" dirty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5431" y="18261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Begreber vi har forholdt os til og beskrevet i forhold til ESCRM</a:t>
            </a:r>
          </a:p>
          <a:p>
            <a:r>
              <a:rPr lang="da-DK" sz="2000" dirty="0"/>
              <a:t>DPO</a:t>
            </a:r>
          </a:p>
          <a:p>
            <a:r>
              <a:rPr lang="da-DK" sz="2000" dirty="0"/>
              <a:t>Dataansvarlig</a:t>
            </a:r>
          </a:p>
          <a:p>
            <a:r>
              <a:rPr lang="da-DK" sz="2000" dirty="0"/>
              <a:t>Databehandler</a:t>
            </a:r>
          </a:p>
          <a:p>
            <a:r>
              <a:rPr lang="da-DK" sz="2000" dirty="0"/>
              <a:t>Samtykke</a:t>
            </a:r>
          </a:p>
          <a:p>
            <a:r>
              <a:rPr lang="da-DK" sz="2000" dirty="0"/>
              <a:t>Ret til indsigt</a:t>
            </a:r>
          </a:p>
          <a:p>
            <a:r>
              <a:rPr lang="da-DK" sz="2000" dirty="0"/>
              <a:t>Ret til at blive glemt</a:t>
            </a:r>
          </a:p>
          <a:p>
            <a:r>
              <a:rPr lang="da-DK" sz="2000" dirty="0"/>
              <a:t>CPR-nummer</a:t>
            </a:r>
          </a:p>
          <a:p>
            <a:r>
              <a:rPr lang="da-DK" sz="2000" dirty="0"/>
              <a:t>Udløbstid på data</a:t>
            </a:r>
          </a:p>
        </p:txBody>
      </p:sp>
    </p:spTree>
    <p:extLst>
      <p:ext uri="{BB962C8B-B14F-4D97-AF65-F5344CB8AC3E}">
        <p14:creationId xmlns:p14="http://schemas.microsoft.com/office/powerpoint/2010/main" val="1660425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1C7D3CE4A07946B064271B38755B5A" ma:contentTypeVersion="2" ma:contentTypeDescription="Opret et nyt dokument." ma:contentTypeScope="" ma:versionID="323a4571c9065dbf62076eee83f2e40f">
  <xsd:schema xmlns:xsd="http://www.w3.org/2001/XMLSchema" xmlns:xs="http://www.w3.org/2001/XMLSchema" xmlns:p="http://schemas.microsoft.com/office/2006/metadata/properties" xmlns:ns2="e4515c5f-5674-4237-aca9-57b1473d14c2" targetNamespace="http://schemas.microsoft.com/office/2006/metadata/properties" ma:root="true" ma:fieldsID="167002f3b3212d894bde37969ebf5a84" ns2:_="">
    <xsd:import namespace="e4515c5f-5674-4237-aca9-57b1473d1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15c5f-5674-4237-aca9-57b1473d14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080E23-C34C-45AE-AB61-52548BB6D591}">
  <ds:schemaRefs>
    <ds:schemaRef ds:uri="e4515c5f-5674-4237-aca9-57b1473d14c2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6A9FD75-3E72-445A-A80E-70B55F6313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515c5f-5674-4237-aca9-57b1473d1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54E4B7-8A17-43BC-BB81-047832D2C4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683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GDPR og ESCRM</vt:lpstr>
      <vt:lpstr>Punkter  </vt:lpstr>
      <vt:lpstr>Kort intro  </vt:lpstr>
      <vt:lpstr>Kort intro  </vt:lpstr>
      <vt:lpstr>Klassifikation af data  </vt:lpstr>
      <vt:lpstr>Rettigheder  </vt:lpstr>
      <vt:lpstr>Lovhjemmel  </vt:lpstr>
      <vt:lpstr>Lovhjemmel  </vt:lpstr>
      <vt:lpstr>Identifikation af nøglebegreber  </vt:lpstr>
      <vt:lpstr>Dokumenter og beskrivelser  </vt:lpstr>
      <vt:lpstr>Udvikling  </vt:lpstr>
      <vt:lpstr>Udvikling  </vt:lpstr>
      <vt:lpstr>Udvikling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Joachim Struve</dc:creator>
  <cp:lastModifiedBy>Martin Gregersen</cp:lastModifiedBy>
  <cp:revision>154</cp:revision>
  <dcterms:created xsi:type="dcterms:W3CDTF">2017-06-23T09:37:31Z</dcterms:created>
  <dcterms:modified xsi:type="dcterms:W3CDTF">2018-04-25T07:54:11Z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0x010100271C7D3CE4A07946B064271B38755B5A</vt:lpwstr>
  </property>
</Properties>
</file>