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29" r:id="rId5"/>
    <p:sldId id="328" r:id="rId6"/>
    <p:sldId id="332" r:id="rId7"/>
    <p:sldId id="334" r:id="rId8"/>
    <p:sldId id="333" r:id="rId9"/>
    <p:sldId id="319" r:id="rId10"/>
    <p:sldId id="321" r:id="rId11"/>
    <p:sldId id="309" r:id="rId12"/>
    <p:sldId id="313" r:id="rId13"/>
    <p:sldId id="322" r:id="rId14"/>
    <p:sldId id="323" r:id="rId15"/>
    <p:sldId id="324" r:id="rId16"/>
    <p:sldId id="325" r:id="rId17"/>
    <p:sldId id="318" r:id="rId18"/>
    <p:sldId id="314" r:id="rId19"/>
    <p:sldId id="315" r:id="rId20"/>
    <p:sldId id="335" r:id="rId21"/>
    <p:sldId id="331" r:id="rId22"/>
    <p:sldId id="327" r:id="rId23"/>
    <p:sldId id="326" r:id="rId24"/>
    <p:sldId id="316" r:id="rId25"/>
    <p:sldId id="320" r:id="rId26"/>
    <p:sldId id="317" r:id="rId2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8E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069691-A4A9-41AC-A161-0427830D0AB3}" v="50" dt="2021-03-02T07:21:21.9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1" autoAdjust="0"/>
    <p:restoredTop sz="94660"/>
  </p:normalViewPr>
  <p:slideViewPr>
    <p:cSldViewPr snapToGrid="0">
      <p:cViewPr varScale="1">
        <p:scale>
          <a:sx n="157" d="100"/>
          <a:sy n="157" d="100"/>
        </p:scale>
        <p:origin x="15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F9D3A5B8-589E-46E2-B5D0-EA0150855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0739BD38-E938-4740-8B0B-2871D4C07E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3960" y="2583539"/>
            <a:ext cx="6946127" cy="1225136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</a:t>
            </a:r>
          </a:p>
        </p:txBody>
      </p:sp>
    </p:spTree>
    <p:extLst>
      <p:ext uri="{BB962C8B-B14F-4D97-AF65-F5344CB8AC3E}">
        <p14:creationId xmlns:p14="http://schemas.microsoft.com/office/powerpoint/2010/main" val="3235818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gsor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97762C9D-12D4-44E8-8158-9CA4DEB872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D698BC83-13FB-45F7-B1FF-0158A3C9C6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103" y="644056"/>
            <a:ext cx="4126727" cy="2051436"/>
          </a:xfrm>
          <a:prstGeom prst="rect">
            <a:avLst/>
          </a:prstGeom>
        </p:spPr>
        <p:txBody>
          <a:bodyPr anchor="t"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Dagsorden Dato</a:t>
            </a:r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E9F7FC05-98E0-4C91-90A3-AD0130D7C9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1300" y="2194560"/>
            <a:ext cx="5160963" cy="4253865"/>
          </a:xfrm>
          <a:prstGeom prst="rect">
            <a:avLst/>
          </a:prstGeom>
        </p:spPr>
        <p:txBody>
          <a:bodyPr>
            <a:normAutofit/>
          </a:bodyPr>
          <a:lstStyle>
            <a:lvl1pPr marL="514350" indent="-514350">
              <a:buClr>
                <a:schemeClr val="accent1"/>
              </a:buClr>
              <a:buFont typeface="+mj-lt"/>
              <a:buAutoNum type="arabicPeriod"/>
              <a:defRPr sz="20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Pladsholder til slidenummer 5">
            <a:extLst>
              <a:ext uri="{FF2B5EF4-FFF2-40B4-BE49-F238E27FC236}">
                <a16:creationId xmlns:a16="http://schemas.microsoft.com/office/drawing/2014/main" id="{DC3F3CDC-BACF-499F-B3BC-581A5F0D40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7585" y="6448425"/>
            <a:ext cx="606949" cy="3173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accent1"/>
                </a:solidFill>
              </a:defRPr>
            </a:lvl1pPr>
          </a:lstStyle>
          <a:p>
            <a:fld id="{E40A0667-3BDD-4EBB-9492-404779AA43F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26997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nd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6B6D24E6-2C73-495E-BE69-3C2B9E3CDB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ladsholder til indhold 4">
            <a:extLst>
              <a:ext uri="{FF2B5EF4-FFF2-40B4-BE49-F238E27FC236}">
                <a16:creationId xmlns:a16="http://schemas.microsoft.com/office/drawing/2014/main" id="{B78B8F04-7E5F-4049-AC7C-02219D00433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32243" y="2854518"/>
            <a:ext cx="7243639" cy="36018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a-DK" dirty="0"/>
              <a:t>Klik her for at tilføje tekst</a:t>
            </a:r>
          </a:p>
        </p:txBody>
      </p:sp>
      <p:sp>
        <p:nvSpPr>
          <p:cNvPr id="8" name="Pladsholder til tekst 3">
            <a:extLst>
              <a:ext uri="{FF2B5EF4-FFF2-40B4-BE49-F238E27FC236}">
                <a16:creationId xmlns:a16="http://schemas.microsoft.com/office/drawing/2014/main" id="{6F8AC087-2BA9-44C4-B972-BDC2CA7ED1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32243" y="1653983"/>
            <a:ext cx="6950075" cy="9779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 b="1"/>
            </a:lvl1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9" name="Pladsholder til slidenummer 5">
            <a:extLst>
              <a:ext uri="{FF2B5EF4-FFF2-40B4-BE49-F238E27FC236}">
                <a16:creationId xmlns:a16="http://schemas.microsoft.com/office/drawing/2014/main" id="{EACA38B8-1D8A-4A7E-BC5C-1D78CC01BA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7585" y="6448425"/>
            <a:ext cx="606949" cy="3173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accent1"/>
                </a:solidFill>
              </a:defRPr>
            </a:lvl1pPr>
          </a:lstStyle>
          <a:p>
            <a:fld id="{E40A0667-3BDD-4EBB-9492-404779AA43F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07564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holds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45BCCD2C-9E02-4AC2-B8A3-D53F79E31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3270FE72-5FEB-48A8-B870-1E1909E34B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C0B1DEE1-1F1B-4B95-B56E-161492E1D55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32243" y="2854518"/>
            <a:ext cx="7243639" cy="36018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a-DK" dirty="0"/>
              <a:t>Klik her for at tilføje tekst</a:t>
            </a:r>
          </a:p>
        </p:txBody>
      </p:sp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FB7B09A1-6F0E-4EE7-ACD5-F7FD805050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32243" y="1653983"/>
            <a:ext cx="6950075" cy="9779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 b="1"/>
            </a:lvl1pPr>
          </a:lstStyle>
          <a:p>
            <a:pPr lvl="0"/>
            <a:r>
              <a:rPr lang="da-DK" dirty="0"/>
              <a:t>Overskrift</a:t>
            </a:r>
          </a:p>
        </p:txBody>
      </p:sp>
    </p:spTree>
    <p:extLst>
      <p:ext uri="{BB962C8B-B14F-4D97-AF65-F5344CB8AC3E}">
        <p14:creationId xmlns:p14="http://schemas.microsoft.com/office/powerpoint/2010/main" val="4222945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holdsside / Early War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21044DEA-EE35-4D08-AE9F-02F7482EEF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ladsholder til indhold 4">
            <a:extLst>
              <a:ext uri="{FF2B5EF4-FFF2-40B4-BE49-F238E27FC236}">
                <a16:creationId xmlns:a16="http://schemas.microsoft.com/office/drawing/2014/main" id="{9C681BA3-0B08-44B7-8B7B-EE9C85E1324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32243" y="2854518"/>
            <a:ext cx="7243639" cy="36018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a-DK" dirty="0"/>
              <a:t>Klik her for at tilføje tekst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54F2611-6819-4B15-ACD4-55B0BE6E56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32243" y="1653983"/>
            <a:ext cx="6950075" cy="9779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 b="1"/>
            </a:lvl1pPr>
          </a:lstStyle>
          <a:p>
            <a:pPr lvl="0"/>
            <a:r>
              <a:rPr lang="da-DK" dirty="0"/>
              <a:t>Overskrift</a:t>
            </a:r>
          </a:p>
        </p:txBody>
      </p:sp>
    </p:spTree>
    <p:extLst>
      <p:ext uri="{BB962C8B-B14F-4D97-AF65-F5344CB8AC3E}">
        <p14:creationId xmlns:p14="http://schemas.microsoft.com/office/powerpoint/2010/main" val="617513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E8F06331-BE13-48D7-84EB-26B9B9D669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ladsholder til indhold 4">
            <a:extLst>
              <a:ext uri="{FF2B5EF4-FFF2-40B4-BE49-F238E27FC236}">
                <a16:creationId xmlns:a16="http://schemas.microsoft.com/office/drawing/2014/main" id="{432B9EBD-090B-428F-B44E-1281BD0BD4C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089330" y="2178658"/>
            <a:ext cx="10137912" cy="39836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a-DK" dirty="0"/>
              <a:t>Klik her for at tilføje tekst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B98B085-708F-4A99-9260-E26520835B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89025" y="1025525"/>
            <a:ext cx="6950075" cy="9779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 b="1"/>
            </a:lvl1pPr>
          </a:lstStyle>
          <a:p>
            <a:pPr lvl="0"/>
            <a:r>
              <a:rPr lang="da-DK" dirty="0"/>
              <a:t>Overskrift</a:t>
            </a:r>
          </a:p>
        </p:txBody>
      </p:sp>
    </p:spTree>
    <p:extLst>
      <p:ext uri="{BB962C8B-B14F-4D97-AF65-F5344CB8AC3E}">
        <p14:creationId xmlns:p14="http://schemas.microsoft.com/office/powerpoint/2010/main" val="2921592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C992F414-5E2C-421E-B31F-16B10DD89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1933C9AB-01F3-4509-AEA6-523E67B49E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D7D420ED-2396-4314-8ECF-1E15D1F29978}"/>
              </a:ext>
            </a:extLst>
          </p:cNvPr>
          <p:cNvSpPr/>
          <p:nvPr userDrawn="1"/>
        </p:nvSpPr>
        <p:spPr>
          <a:xfrm>
            <a:off x="552267" y="4333461"/>
            <a:ext cx="11087466" cy="20040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Pladsholder til indhold 4">
            <a:extLst>
              <a:ext uri="{FF2B5EF4-FFF2-40B4-BE49-F238E27FC236}">
                <a16:creationId xmlns:a16="http://schemas.microsoft.com/office/drawing/2014/main" id="{F699C138-328C-4443-AA02-CFAC4494F8C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089329" y="2178659"/>
            <a:ext cx="9931178" cy="19795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a-DK" dirty="0"/>
              <a:t>Klik her for at tilføje tekst</a:t>
            </a:r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23EE72DC-A562-4770-888E-BD986A1968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89025" y="1025525"/>
            <a:ext cx="6305687" cy="9779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 b="1"/>
            </a:lvl1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10" name="Pladsholder til indhold 4">
            <a:extLst>
              <a:ext uri="{FF2B5EF4-FFF2-40B4-BE49-F238E27FC236}">
                <a16:creationId xmlns:a16="http://schemas.microsoft.com/office/drawing/2014/main" id="{364DF582-DAFF-44EB-84D7-CB105034FD6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89024" y="4627811"/>
            <a:ext cx="9931483" cy="14153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a-DK" dirty="0"/>
              <a:t>Klik her for at tilføje tekst</a:t>
            </a:r>
          </a:p>
        </p:txBody>
      </p:sp>
    </p:spTree>
    <p:extLst>
      <p:ext uri="{BB962C8B-B14F-4D97-AF65-F5344CB8AC3E}">
        <p14:creationId xmlns:p14="http://schemas.microsoft.com/office/powerpoint/2010/main" val="666331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133217A-F84B-462E-BFFD-D12A30146C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954F9449-C2BD-48BD-8FF4-05108FE487AD}"/>
              </a:ext>
            </a:extLst>
          </p:cNvPr>
          <p:cNvSpPr/>
          <p:nvPr userDrawn="1"/>
        </p:nvSpPr>
        <p:spPr>
          <a:xfrm>
            <a:off x="6762564" y="2146852"/>
            <a:ext cx="4907693" cy="57579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C2184888-1022-4078-93B4-54F946BB61A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089330" y="2178658"/>
            <a:ext cx="5271713" cy="39836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a-DK" dirty="0"/>
              <a:t>Klik her for at tilføje tekst</a:t>
            </a:r>
          </a:p>
        </p:txBody>
      </p:sp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5BDB403C-773B-4283-BE38-7FBFFEE8E3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89025" y="1025525"/>
            <a:ext cx="6305687" cy="9779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 b="1"/>
            </a:lvl1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7" name="Pladsholder til indhold 4">
            <a:extLst>
              <a:ext uri="{FF2B5EF4-FFF2-40B4-BE49-F238E27FC236}">
                <a16:creationId xmlns:a16="http://schemas.microsoft.com/office/drawing/2014/main" id="{DB1DAD08-D906-4575-9CB2-6EEA7FE1E45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164125" y="2536466"/>
            <a:ext cx="4142630" cy="36257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a-DK" dirty="0"/>
              <a:t>Klik her for at tilføje tekst</a:t>
            </a:r>
          </a:p>
        </p:txBody>
      </p:sp>
    </p:spTree>
    <p:extLst>
      <p:ext uri="{BB962C8B-B14F-4D97-AF65-F5344CB8AC3E}">
        <p14:creationId xmlns:p14="http://schemas.microsoft.com/office/powerpoint/2010/main" val="345533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336A6743-2F3E-4FC2-B959-B427F376E4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4900D27C-6164-4FA0-8230-968EF922E77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116388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/>
              <a:t>Indsæt billede her</a:t>
            </a:r>
          </a:p>
        </p:txBody>
      </p:sp>
      <p:sp>
        <p:nvSpPr>
          <p:cNvPr id="6" name="Pladsholder til indhold 4">
            <a:extLst>
              <a:ext uri="{FF2B5EF4-FFF2-40B4-BE49-F238E27FC236}">
                <a16:creationId xmlns:a16="http://schemas.microsoft.com/office/drawing/2014/main" id="{EBC41876-1C41-49D0-942F-148A974B549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32243" y="2854518"/>
            <a:ext cx="7243639" cy="36018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a-DK" dirty="0"/>
              <a:t>Klik her for at tilføje tekst</a:t>
            </a:r>
          </a:p>
        </p:txBody>
      </p:sp>
      <p:sp>
        <p:nvSpPr>
          <p:cNvPr id="7" name="Pladsholder til tekst 3">
            <a:extLst>
              <a:ext uri="{FF2B5EF4-FFF2-40B4-BE49-F238E27FC236}">
                <a16:creationId xmlns:a16="http://schemas.microsoft.com/office/drawing/2014/main" id="{2A311C1F-BD09-4498-A18B-75349F8F8E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32243" y="1653983"/>
            <a:ext cx="6950075" cy="9779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 b="1"/>
            </a:lvl1pPr>
          </a:lstStyle>
          <a:p>
            <a:pPr lvl="0"/>
            <a:r>
              <a:rPr lang="da-DK" dirty="0"/>
              <a:t>Overskrift</a:t>
            </a:r>
          </a:p>
        </p:txBody>
      </p:sp>
    </p:spTree>
    <p:extLst>
      <p:ext uri="{BB962C8B-B14F-4D97-AF65-F5344CB8AC3E}">
        <p14:creationId xmlns:p14="http://schemas.microsoft.com/office/powerpoint/2010/main" val="4444249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23B2DE-1284-4626-8732-563B939B9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FC9BBC6-DB24-415A-97C7-ED8D61169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3EEA8BC-5C18-4B55-B549-73EF11F48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4FC9A-1583-4C32-A06B-AE124A0A450C}" type="datetimeFigureOut">
              <a:rPr lang="da-DK" smtClean="0"/>
              <a:t>04-03-2021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483D291-9984-4937-83DC-9EF512D8A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6384525-2309-4521-ADAC-1E3285A20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77FA-D392-4D5A-9082-35C05D27C2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92753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CE58244F-430E-42C1-97A8-62DB8ACE27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48BDA88C-3C33-47E2-A2EA-D1B394C6BA82}"/>
              </a:ext>
            </a:extLst>
          </p:cNvPr>
          <p:cNvSpPr/>
          <p:nvPr userDrawn="1"/>
        </p:nvSpPr>
        <p:spPr>
          <a:xfrm>
            <a:off x="1085333" y="0"/>
            <a:ext cx="4907693" cy="57579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FA3E6EF0-47FB-428A-8157-D346A0A1DF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8942" y="1542553"/>
            <a:ext cx="4126727" cy="3768918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Forside / bære-</a:t>
            </a:r>
            <a:r>
              <a:rPr lang="da-DK" dirty="0" err="1"/>
              <a:t>dygtihed</a:t>
            </a:r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7798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C913E208-04C4-477E-8645-3E513F5C3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1D7834F3-9477-4AC5-B977-40DBEEF828D8}"/>
              </a:ext>
            </a:extLst>
          </p:cNvPr>
          <p:cNvSpPr/>
          <p:nvPr userDrawn="1"/>
        </p:nvSpPr>
        <p:spPr>
          <a:xfrm>
            <a:off x="1085333" y="0"/>
            <a:ext cx="4907693" cy="57579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A17424FD-6F7A-4421-A793-0692220F60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8942" y="1542553"/>
            <a:ext cx="4126727" cy="3768918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Forside / digitalisering</a:t>
            </a:r>
          </a:p>
        </p:txBody>
      </p:sp>
    </p:spTree>
    <p:extLst>
      <p:ext uri="{BB962C8B-B14F-4D97-AF65-F5344CB8AC3E}">
        <p14:creationId xmlns:p14="http://schemas.microsoft.com/office/powerpoint/2010/main" val="2183226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D6045BB6-1C76-497C-B1DE-6A78475FD5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EA172141-F115-4F06-BD69-F63781BFF20E}"/>
              </a:ext>
            </a:extLst>
          </p:cNvPr>
          <p:cNvSpPr/>
          <p:nvPr userDrawn="1"/>
        </p:nvSpPr>
        <p:spPr>
          <a:xfrm>
            <a:off x="1085333" y="0"/>
            <a:ext cx="4907693" cy="57579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760F77D9-3FDD-4681-9FA3-DD7097F7E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8942" y="1542553"/>
            <a:ext cx="4126727" cy="3768918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Forside / eksport </a:t>
            </a:r>
          </a:p>
        </p:txBody>
      </p:sp>
    </p:spTree>
    <p:extLst>
      <p:ext uri="{BB962C8B-B14F-4D97-AF65-F5344CB8AC3E}">
        <p14:creationId xmlns:p14="http://schemas.microsoft.com/office/powerpoint/2010/main" val="164671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4BFBDC6E-ADF4-43E1-B14F-1888732935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3275F3D2-3CCA-4631-929A-179AF0D8BD4B}"/>
              </a:ext>
            </a:extLst>
          </p:cNvPr>
          <p:cNvSpPr/>
          <p:nvPr userDrawn="1"/>
        </p:nvSpPr>
        <p:spPr>
          <a:xfrm>
            <a:off x="1085333" y="0"/>
            <a:ext cx="4907693" cy="57579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59996E7E-947E-4BF5-BBE4-67CC59F3BB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8942" y="1542553"/>
            <a:ext cx="4126727" cy="3768918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Forside / </a:t>
            </a:r>
            <a:r>
              <a:rPr lang="da-DK" dirty="0" err="1"/>
              <a:t>kompetence-udvikling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53933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A8A55BF-0F8D-4925-8847-72C5E095F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A0667-3BDD-4EBB-9492-404779AA43FC}" type="slidenum">
              <a:rPr lang="da-DK" smtClean="0"/>
              <a:t>‹nr.›</a:t>
            </a:fld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1B96627F-83C2-4B54-AD7C-E5C981AB7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546FACD9-C4A2-44C8-AD24-4316D21DAF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8942" y="1542553"/>
            <a:ext cx="4357315" cy="3975652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Forside / ejerskifte</a:t>
            </a:r>
          </a:p>
        </p:txBody>
      </p:sp>
    </p:spTree>
    <p:extLst>
      <p:ext uri="{BB962C8B-B14F-4D97-AF65-F5344CB8AC3E}">
        <p14:creationId xmlns:p14="http://schemas.microsoft.com/office/powerpoint/2010/main" val="2721068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142D620A-B430-4611-B481-6439FFEF5E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84B29A19-F47B-4D24-8C2D-02BE2FCF8C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8942" y="1542553"/>
            <a:ext cx="4373218" cy="4047214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Forside / finansiering</a:t>
            </a:r>
          </a:p>
        </p:txBody>
      </p:sp>
    </p:spTree>
    <p:extLst>
      <p:ext uri="{BB962C8B-B14F-4D97-AF65-F5344CB8AC3E}">
        <p14:creationId xmlns:p14="http://schemas.microsoft.com/office/powerpoint/2010/main" val="2034578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4ED03D0F-A108-4CA3-A387-FAAB314221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84B29A19-F47B-4D24-8C2D-02BE2FCF8C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8942" y="1542553"/>
            <a:ext cx="4373218" cy="4047214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Forside / fødevarer</a:t>
            </a:r>
          </a:p>
        </p:txBody>
      </p:sp>
    </p:spTree>
    <p:extLst>
      <p:ext uri="{BB962C8B-B14F-4D97-AF65-F5344CB8AC3E}">
        <p14:creationId xmlns:p14="http://schemas.microsoft.com/office/powerpoint/2010/main" val="522982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arly Warning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A19CB002-A612-45E3-AEBA-D4EA348F41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B6160438-FE7F-4414-8B1A-72C6487D63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8942" y="1542553"/>
            <a:ext cx="4365267" cy="402336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Forside / </a:t>
            </a:r>
            <a:r>
              <a:rPr lang="da-DK" dirty="0" err="1"/>
              <a:t>Early</a:t>
            </a:r>
            <a:r>
              <a:rPr lang="da-DK" dirty="0"/>
              <a:t> Warning</a:t>
            </a:r>
          </a:p>
        </p:txBody>
      </p:sp>
    </p:spTree>
    <p:extLst>
      <p:ext uri="{BB962C8B-B14F-4D97-AF65-F5344CB8AC3E}">
        <p14:creationId xmlns:p14="http://schemas.microsoft.com/office/powerpoint/2010/main" val="322958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AD1EADBF-D515-4BD2-9601-678AB17B7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D76D7FF-4588-4462-94CB-ED50CB896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ABEA1F0-6289-4C80-B52A-67E90BC673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DF13B-496B-4FEF-A7F1-5795450E9BE2}" type="datetimeFigureOut">
              <a:rPr lang="da-DK" smtClean="0"/>
              <a:t>04-03-2021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421BD5D-22CF-42F2-B46E-410D541E5C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BE074AD-48F6-4580-9101-2D1C52A8B9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A0667-3BDD-4EBB-9492-404779AA43F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863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60" r:id="rId6"/>
    <p:sldLayoutId id="2147483661" r:id="rId7"/>
    <p:sldLayoutId id="2147483674" r:id="rId8"/>
    <p:sldLayoutId id="2147483662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5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scrm.dk/integration/ESCRMAPI.asmx" TargetMode="External"/><Relationship Id="rId2" Type="http://schemas.openxmlformats.org/officeDocument/2006/relationships/hyperlink" Target="https://escrm.dk/Integration/ReportGenerator.asmx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blog.escrm.dk/integrering-af-escrm-i-excel/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7452FF-D96C-4DB8-AEC8-A3AE3C670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ESCRM</a:t>
            </a:r>
            <a:br>
              <a:rPr lang="da-DK" dirty="0"/>
            </a:br>
            <a:r>
              <a:rPr lang="da-DK" dirty="0"/>
              <a:t>Infomøde 2. marts 2021</a:t>
            </a:r>
          </a:p>
        </p:txBody>
      </p:sp>
    </p:spTree>
    <p:extLst>
      <p:ext uri="{BB962C8B-B14F-4D97-AF65-F5344CB8AC3E}">
        <p14:creationId xmlns:p14="http://schemas.microsoft.com/office/powerpoint/2010/main" val="1127328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259FC60-9168-439A-AC3F-1C5EA06E01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GDPR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8A964103-78AA-40E4-BF2D-05834522A0B1}"/>
              </a:ext>
            </a:extLst>
          </p:cNvPr>
          <p:cNvSpPr txBox="1"/>
          <p:nvPr/>
        </p:nvSpPr>
        <p:spPr>
          <a:xfrm>
            <a:off x="0" y="1834896"/>
            <a:ext cx="12192000" cy="931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5" name="Pladsholder til indhold 1">
            <a:extLst>
              <a:ext uri="{FF2B5EF4-FFF2-40B4-BE49-F238E27FC236}">
                <a16:creationId xmlns:a16="http://schemas.microsoft.com/office/drawing/2014/main" id="{B76A8666-DCF7-4077-8574-9BD6DE02A2A1}"/>
              </a:ext>
            </a:extLst>
          </p:cNvPr>
          <p:cNvSpPr txBox="1">
            <a:spLocks/>
          </p:cNvSpPr>
          <p:nvPr/>
        </p:nvSpPr>
        <p:spPr>
          <a:xfrm>
            <a:off x="1089025" y="1986191"/>
            <a:ext cx="10137912" cy="680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>
                <a:solidFill>
                  <a:schemeClr val="bg1"/>
                </a:solidFill>
              </a:rPr>
              <a:t>ESCRM håndtere komplekse persondata indstillinger med 3 stærke værktøjer. Disse administreres hos hver enkel organisation, efter egne behov.</a:t>
            </a:r>
          </a:p>
        </p:txBody>
      </p:sp>
      <p:sp>
        <p:nvSpPr>
          <p:cNvPr id="7" name="Pladsholder til indhold 1">
            <a:extLst>
              <a:ext uri="{FF2B5EF4-FFF2-40B4-BE49-F238E27FC236}">
                <a16:creationId xmlns:a16="http://schemas.microsoft.com/office/drawing/2014/main" id="{DBC704CA-F2BF-4E17-8354-AC32A728BA94}"/>
              </a:ext>
            </a:extLst>
          </p:cNvPr>
          <p:cNvSpPr txBox="1">
            <a:spLocks/>
          </p:cNvSpPr>
          <p:nvPr/>
        </p:nvSpPr>
        <p:spPr>
          <a:xfrm>
            <a:off x="1089025" y="3088816"/>
            <a:ext cx="4683887" cy="3232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600" b="1" dirty="0"/>
              <a:t>Håndtering og klassifikation af data:</a:t>
            </a:r>
          </a:p>
          <a:p>
            <a:endParaRPr lang="da-DK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Felter klassificeres</a:t>
            </a:r>
            <a:br>
              <a:rPr lang="da-DK" sz="1600" dirty="0"/>
            </a:br>
            <a:endParaRPr lang="da-DK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Oprydning når data udløber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Oplysningspligt</a:t>
            </a:r>
            <a:endParaRPr lang="da-DK" sz="1050" dirty="0"/>
          </a:p>
          <a:p>
            <a:endParaRPr lang="da-DK" sz="1600" dirty="0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FFD3BAFA-29FA-4E06-A139-B2134C97721F}"/>
              </a:ext>
            </a:extLst>
          </p:cNvPr>
          <p:cNvSpPr txBox="1"/>
          <p:nvPr/>
        </p:nvSpPr>
        <p:spPr>
          <a:xfrm>
            <a:off x="6998347" y="3508206"/>
            <a:ext cx="2257425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sz="1600" b="1" dirty="0"/>
              <a:t>Type af data:</a:t>
            </a:r>
          </a:p>
          <a:p>
            <a:r>
              <a:rPr lang="da-DK" sz="1600" dirty="0"/>
              <a:t>Alm. data</a:t>
            </a:r>
          </a:p>
          <a:p>
            <a:r>
              <a:rPr lang="da-DK" sz="1600" dirty="0"/>
              <a:t>Enhedsvæsentlig *</a:t>
            </a:r>
          </a:p>
          <a:p>
            <a:r>
              <a:rPr lang="da-DK" sz="1600" dirty="0"/>
              <a:t>CPR</a:t>
            </a:r>
          </a:p>
          <a:p>
            <a:r>
              <a:rPr lang="da-DK" sz="1600" dirty="0"/>
              <a:t>Personhenførbar</a:t>
            </a:r>
          </a:p>
          <a:p>
            <a:r>
              <a:rPr lang="da-DK" sz="1600" dirty="0"/>
              <a:t>Følsom</a:t>
            </a:r>
          </a:p>
        </p:txBody>
      </p:sp>
      <p:pic>
        <p:nvPicPr>
          <p:cNvPr id="16" name="Billede 15">
            <a:extLst>
              <a:ext uri="{FF2B5EF4-FFF2-40B4-BE49-F238E27FC236}">
                <a16:creationId xmlns:a16="http://schemas.microsoft.com/office/drawing/2014/main" id="{613AA494-DA09-429A-B482-26DC73109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833" y="3280138"/>
            <a:ext cx="5785104" cy="2368061"/>
          </a:xfrm>
          <a:prstGeom prst="rect">
            <a:avLst/>
          </a:prstGeom>
        </p:spPr>
      </p:pic>
      <p:sp>
        <p:nvSpPr>
          <p:cNvPr id="23" name="Rektangel 22">
            <a:extLst>
              <a:ext uri="{FF2B5EF4-FFF2-40B4-BE49-F238E27FC236}">
                <a16:creationId xmlns:a16="http://schemas.microsoft.com/office/drawing/2014/main" id="{40048693-78E7-4DF9-8084-D7F68CF63B13}"/>
              </a:ext>
            </a:extLst>
          </p:cNvPr>
          <p:cNvSpPr/>
          <p:nvPr/>
        </p:nvSpPr>
        <p:spPr>
          <a:xfrm>
            <a:off x="5379609" y="3197063"/>
            <a:ext cx="6067077" cy="2635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22" name="Pladsholder til indhold 21">
            <a:extLst>
              <a:ext uri="{FF2B5EF4-FFF2-40B4-BE49-F238E27FC236}">
                <a16:creationId xmlns:a16="http://schemas.microsoft.com/office/drawing/2014/main" id="{8095E538-868A-455D-A532-CCEAFAE2219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6232653" y="2812796"/>
            <a:ext cx="4722869" cy="398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77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6EA6644-7FAD-40F8-B731-A2AEE4EA9E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Database og datamodel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E9D3311F-79AB-4FAE-BA68-7DE00C985225}"/>
              </a:ext>
            </a:extLst>
          </p:cNvPr>
          <p:cNvSpPr txBox="1"/>
          <p:nvPr/>
        </p:nvSpPr>
        <p:spPr>
          <a:xfrm>
            <a:off x="0" y="1834896"/>
            <a:ext cx="12192000" cy="931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5" name="Pladsholder til indhold 1">
            <a:extLst>
              <a:ext uri="{FF2B5EF4-FFF2-40B4-BE49-F238E27FC236}">
                <a16:creationId xmlns:a16="http://schemas.microsoft.com/office/drawing/2014/main" id="{35C39A81-AF42-4DCB-B04C-66FE480FDC80}"/>
              </a:ext>
            </a:extLst>
          </p:cNvPr>
          <p:cNvSpPr txBox="1">
            <a:spLocks/>
          </p:cNvSpPr>
          <p:nvPr/>
        </p:nvSpPr>
        <p:spPr>
          <a:xfrm>
            <a:off x="1089025" y="1986191"/>
            <a:ext cx="10137912" cy="6803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>
                <a:solidFill>
                  <a:schemeClr val="bg1"/>
                </a:solidFill>
              </a:rPr>
              <a:t>Meget af det som er lavet i ESCRM de sidste par år, foregår under hjelmen.</a:t>
            </a:r>
          </a:p>
          <a:p>
            <a:r>
              <a:rPr lang="da-DK" dirty="0">
                <a:solidFill>
                  <a:schemeClr val="bg1"/>
                </a:solidFill>
              </a:rPr>
              <a:t>ESCRM er klar under det lidt ældre ydre med en tunet motor.</a:t>
            </a:r>
          </a:p>
        </p:txBody>
      </p:sp>
      <p:pic>
        <p:nvPicPr>
          <p:cNvPr id="1026" name="Picture 2" descr="Database Engine Images, Stock Photos &amp; Vectors | Shutterstock">
            <a:extLst>
              <a:ext uri="{FF2B5EF4-FFF2-40B4-BE49-F238E27FC236}">
                <a16:creationId xmlns:a16="http://schemas.microsoft.com/office/drawing/2014/main" id="{AE9C8761-43BA-4004-A4B1-E3DCED8343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85"/>
          <a:stretch/>
        </p:blipFill>
        <p:spPr bwMode="auto">
          <a:xfrm>
            <a:off x="4260533" y="3238476"/>
            <a:ext cx="3305175" cy="244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ustralia old utility old car">
            <a:extLst>
              <a:ext uri="{FF2B5EF4-FFF2-40B4-BE49-F238E27FC236}">
                <a16:creationId xmlns:a16="http://schemas.microsoft.com/office/drawing/2014/main" id="{7DF301D4-9AED-4DB6-AFE6-CBC5A4096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13" y="2766077"/>
            <a:ext cx="4532948" cy="339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James Dean highway to be widened 55 years after he died in a car crash">
            <a:extLst>
              <a:ext uri="{FF2B5EF4-FFF2-40B4-BE49-F238E27FC236}">
                <a16:creationId xmlns:a16="http://schemas.microsoft.com/office/drawing/2014/main" id="{E0EDC1C1-5C30-4429-9122-D51A881D76F5}"/>
              </a:ext>
            </a:extLst>
          </p:cNvPr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916" y="2766559"/>
            <a:ext cx="5426408" cy="339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99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5254B02F-1851-4B78-A9A2-387E7787479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9F23661-D46F-4EE8-96B7-1786858A9C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dirty="0"/>
              <a:t>Søgning og oprettelse af virksomheder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CF2D471D-A450-4744-9BEE-BDF3B1C6547A}"/>
              </a:ext>
            </a:extLst>
          </p:cNvPr>
          <p:cNvSpPr txBox="1"/>
          <p:nvPr/>
        </p:nvSpPr>
        <p:spPr>
          <a:xfrm>
            <a:off x="0" y="1834896"/>
            <a:ext cx="12192000" cy="931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5" name="Pladsholder til indhold 1">
            <a:extLst>
              <a:ext uri="{FF2B5EF4-FFF2-40B4-BE49-F238E27FC236}">
                <a16:creationId xmlns:a16="http://schemas.microsoft.com/office/drawing/2014/main" id="{5F6B7311-0AFC-41C5-A212-46D6A175A9D3}"/>
              </a:ext>
            </a:extLst>
          </p:cNvPr>
          <p:cNvSpPr txBox="1">
            <a:spLocks/>
          </p:cNvSpPr>
          <p:nvPr/>
        </p:nvSpPr>
        <p:spPr>
          <a:xfrm>
            <a:off x="1089025" y="1986191"/>
            <a:ext cx="10137912" cy="680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>
                <a:solidFill>
                  <a:schemeClr val="bg1"/>
                </a:solidFill>
              </a:rPr>
              <a:t>Søgning og oprettelse via CVR-register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3D78FA55-E7A9-45FF-B959-A6D8D88898ED}"/>
              </a:ext>
            </a:extLst>
          </p:cNvPr>
          <p:cNvSpPr txBox="1"/>
          <p:nvPr/>
        </p:nvSpPr>
        <p:spPr>
          <a:xfrm>
            <a:off x="2029034" y="3157016"/>
            <a:ext cx="75221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Søgning udnytter ny model og indekseringstabel.</a:t>
            </a:r>
          </a:p>
          <a:p>
            <a:endParaRPr lang="da-DK" dirty="0"/>
          </a:p>
          <a:p>
            <a:r>
              <a:rPr lang="da-DK" dirty="0"/>
              <a:t>Vi finder alle ord i søgestrengen med de længste ord først, giver effektiv frasortering af ikke relevante </a:t>
            </a:r>
            <a:r>
              <a:rPr lang="da-DK" dirty="0" err="1"/>
              <a:t>records</a:t>
            </a:r>
            <a:r>
              <a:rPr lang="da-DK" dirty="0"/>
              <a:t>.</a:t>
            </a:r>
          </a:p>
          <a:p>
            <a:r>
              <a:rPr lang="da-DK" dirty="0"/>
              <a:t>Alle poster der matcher hele søgestrengen vises.</a:t>
            </a:r>
          </a:p>
          <a:p>
            <a:endParaRPr lang="da-DK" dirty="0"/>
          </a:p>
          <a:p>
            <a:r>
              <a:rPr lang="da-DK" dirty="0"/>
              <a:t>Er der virksomheder i CVR som ikke er i ESCRM, og matcher søgningen, så vises de nederst. Herfra dobbeltklikkes for direkte oprettelse.</a:t>
            </a:r>
          </a:p>
        </p:txBody>
      </p:sp>
    </p:spTree>
    <p:extLst>
      <p:ext uri="{BB962C8B-B14F-4D97-AF65-F5344CB8AC3E}">
        <p14:creationId xmlns:p14="http://schemas.microsoft.com/office/powerpoint/2010/main" val="2277734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D72039AA-AC8A-41D5-AFB4-0DA9EBF51E6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90132" y="2917372"/>
            <a:ext cx="3048425" cy="387721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9F23661-D46F-4EE8-96B7-1786858A9C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dirty="0"/>
              <a:t>Kalender i enstrenget erhvervsfremme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CF2D471D-A450-4744-9BEE-BDF3B1C6547A}"/>
              </a:ext>
            </a:extLst>
          </p:cNvPr>
          <p:cNvSpPr txBox="1"/>
          <p:nvPr/>
        </p:nvSpPr>
        <p:spPr>
          <a:xfrm>
            <a:off x="0" y="1834896"/>
            <a:ext cx="12192000" cy="931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5" name="Pladsholder til indhold 1">
            <a:extLst>
              <a:ext uri="{FF2B5EF4-FFF2-40B4-BE49-F238E27FC236}">
                <a16:creationId xmlns:a16="http://schemas.microsoft.com/office/drawing/2014/main" id="{5F6B7311-0AFC-41C5-A212-46D6A175A9D3}"/>
              </a:ext>
            </a:extLst>
          </p:cNvPr>
          <p:cNvSpPr txBox="1">
            <a:spLocks/>
          </p:cNvSpPr>
          <p:nvPr/>
        </p:nvSpPr>
        <p:spPr>
          <a:xfrm>
            <a:off x="1089025" y="1986191"/>
            <a:ext cx="10137912" cy="680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>
                <a:solidFill>
                  <a:schemeClr val="bg1"/>
                </a:solidFill>
              </a:rPr>
              <a:t>Der er en kalenderfunktion som kan give indblik i hvilke virksomheder der besøges i ens geografi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3D78FA55-E7A9-45FF-B959-A6D8D88898ED}"/>
              </a:ext>
            </a:extLst>
          </p:cNvPr>
          <p:cNvSpPr txBox="1"/>
          <p:nvPr/>
        </p:nvSpPr>
        <p:spPr>
          <a:xfrm>
            <a:off x="1089025" y="3101269"/>
            <a:ext cx="54586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Aftaler oprettes fra virksomheden.</a:t>
            </a:r>
          </a:p>
          <a:p>
            <a:endParaRPr lang="da-DK" sz="1600" dirty="0"/>
          </a:p>
          <a:p>
            <a:r>
              <a:rPr lang="da-DK" sz="1600" dirty="0"/>
              <a:t>Man angiver en titel, hvornår mødet er og 140 tegn indhold.</a:t>
            </a:r>
          </a:p>
          <a:p>
            <a:endParaRPr lang="da-DK" sz="1600" dirty="0"/>
          </a:p>
          <a:p>
            <a:r>
              <a:rPr lang="da-DK" sz="1600" dirty="0"/>
              <a:t>Møder kan ses for det geografiske område man dækker.</a:t>
            </a:r>
          </a:p>
          <a:p>
            <a:endParaRPr lang="da-DK" sz="1600" dirty="0"/>
          </a:p>
          <a:p>
            <a:r>
              <a:rPr lang="da-DK" sz="1600" dirty="0"/>
              <a:t>Eksemplet her er fra Erhvervshus Sydjylland. Der er møder fra Erhvervshuset og et fra Sønderborg Vækstråd.</a:t>
            </a:r>
          </a:p>
          <a:p>
            <a:r>
              <a:rPr lang="da-DK" sz="1600" dirty="0"/>
              <a:t>Det øverste møde kan derfor ses af flere enheder: Trekantområdet (Business region), Business Fredericia, SDEO og Erhvervshuset uden ekstra opsætning.</a:t>
            </a:r>
          </a:p>
        </p:txBody>
      </p:sp>
    </p:spTree>
    <p:extLst>
      <p:ext uri="{BB962C8B-B14F-4D97-AF65-F5344CB8AC3E}">
        <p14:creationId xmlns:p14="http://schemas.microsoft.com/office/powerpoint/2010/main" val="108443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7452FF-D96C-4DB8-AEC8-A3AE3C670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Planlagte udviklingstiltag</a:t>
            </a:r>
          </a:p>
        </p:txBody>
      </p:sp>
    </p:spTree>
    <p:extLst>
      <p:ext uri="{BB962C8B-B14F-4D97-AF65-F5344CB8AC3E}">
        <p14:creationId xmlns:p14="http://schemas.microsoft.com/office/powerpoint/2010/main" val="2286626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877B9B45-CF5D-4FCF-9019-502CFFBAB40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Ønske om simple værktøjer (gadgets) til skrivebordet i ESCRM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Værktøjer som f.eks. speedometer, diagrammer og resultatlister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Værktøjer til at give hurtigt overblik over status og måltal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Man skal selv kunne definere udtræk og måltal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Ved mere avancerede ønsker henvises til Excel eller </a:t>
            </a:r>
            <a:r>
              <a:rPr lang="da-DK" dirty="0" err="1"/>
              <a:t>PowerBi</a:t>
            </a:r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212C451-076B-408D-BD83-AA088D8A19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da-DK" dirty="0"/>
              <a:t>Dashboard</a:t>
            </a:r>
          </a:p>
        </p:txBody>
      </p:sp>
    </p:spTree>
    <p:extLst>
      <p:ext uri="{BB962C8B-B14F-4D97-AF65-F5344CB8AC3E}">
        <p14:creationId xmlns:p14="http://schemas.microsoft.com/office/powerpoint/2010/main" val="116334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212C451-076B-408D-BD83-AA088D8A19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7737" y="488291"/>
            <a:ext cx="7621838" cy="500814"/>
          </a:xfrm>
        </p:spPr>
        <p:txBody>
          <a:bodyPr>
            <a:normAutofit lnSpcReduction="10000"/>
          </a:bodyPr>
          <a:lstStyle/>
          <a:p>
            <a:r>
              <a:rPr lang="da-DK" sz="3200" dirty="0"/>
              <a:t>Pipeline management</a:t>
            </a:r>
          </a:p>
        </p:txBody>
      </p:sp>
      <p:sp>
        <p:nvSpPr>
          <p:cNvPr id="8" name="Pil: højre 7">
            <a:extLst>
              <a:ext uri="{FF2B5EF4-FFF2-40B4-BE49-F238E27FC236}">
                <a16:creationId xmlns:a16="http://schemas.microsoft.com/office/drawing/2014/main" id="{FBE954CF-3AEE-4987-9EC6-54CB753B4A57}"/>
              </a:ext>
            </a:extLst>
          </p:cNvPr>
          <p:cNvSpPr/>
          <p:nvPr/>
        </p:nvSpPr>
        <p:spPr>
          <a:xfrm rot="7164111">
            <a:off x="5151559" y="3601416"/>
            <a:ext cx="4509675" cy="105236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Ligebenet trekant 8">
            <a:extLst>
              <a:ext uri="{FF2B5EF4-FFF2-40B4-BE49-F238E27FC236}">
                <a16:creationId xmlns:a16="http://schemas.microsoft.com/office/drawing/2014/main" id="{BBA660B1-720C-4A62-9837-53BFB4BF4090}"/>
              </a:ext>
            </a:extLst>
          </p:cNvPr>
          <p:cNvSpPr/>
          <p:nvPr/>
        </p:nvSpPr>
        <p:spPr>
          <a:xfrm rot="10800000">
            <a:off x="3012828" y="1998787"/>
            <a:ext cx="4777154" cy="4132384"/>
          </a:xfrm>
          <a:prstGeom prst="triangl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8849C20B-2F46-4AD8-84C7-B169F8E88AF4}"/>
              </a:ext>
            </a:extLst>
          </p:cNvPr>
          <p:cNvCxnSpPr/>
          <p:nvPr/>
        </p:nvCxnSpPr>
        <p:spPr>
          <a:xfrm>
            <a:off x="3499336" y="2848710"/>
            <a:ext cx="379241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1B29C9C4-C5E9-49CF-8744-87F7A2E94BD1}"/>
              </a:ext>
            </a:extLst>
          </p:cNvPr>
          <p:cNvCxnSpPr>
            <a:cxnSpLocks/>
          </p:cNvCxnSpPr>
          <p:nvPr/>
        </p:nvCxnSpPr>
        <p:spPr>
          <a:xfrm>
            <a:off x="3780689" y="3675187"/>
            <a:ext cx="303627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9D63513F-BD64-4370-83D6-7675D8309241}"/>
              </a:ext>
            </a:extLst>
          </p:cNvPr>
          <p:cNvCxnSpPr>
            <a:cxnSpLocks/>
          </p:cNvCxnSpPr>
          <p:nvPr/>
        </p:nvCxnSpPr>
        <p:spPr>
          <a:xfrm>
            <a:off x="4038597" y="4671649"/>
            <a:ext cx="218635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felt 12">
            <a:extLst>
              <a:ext uri="{FF2B5EF4-FFF2-40B4-BE49-F238E27FC236}">
                <a16:creationId xmlns:a16="http://schemas.microsoft.com/office/drawing/2014/main" id="{45432CBF-1A45-41C5-9155-BE2D778A9C9A}"/>
              </a:ext>
            </a:extLst>
          </p:cNvPr>
          <p:cNvSpPr txBox="1"/>
          <p:nvPr/>
        </p:nvSpPr>
        <p:spPr>
          <a:xfrm>
            <a:off x="3763104" y="6271761"/>
            <a:ext cx="3270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/>
              <a:t>Virksomheds-forløb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5EB55B76-50E3-442F-82B0-8F991E92073D}"/>
              </a:ext>
            </a:extLst>
          </p:cNvPr>
          <p:cNvSpPr txBox="1"/>
          <p:nvPr/>
        </p:nvSpPr>
        <p:spPr>
          <a:xfrm>
            <a:off x="3760174" y="2250806"/>
            <a:ext cx="32707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 b="1" dirty="0">
                <a:solidFill>
                  <a:schemeClr val="bg1"/>
                </a:solidFill>
              </a:rPr>
              <a:t>Emner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399DCF5A-DF0D-45CD-B2E8-E30432C423B3}"/>
              </a:ext>
            </a:extLst>
          </p:cNvPr>
          <p:cNvSpPr txBox="1"/>
          <p:nvPr/>
        </p:nvSpPr>
        <p:spPr>
          <a:xfrm>
            <a:off x="3780689" y="3050894"/>
            <a:ext cx="32707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 b="1" dirty="0" err="1">
                <a:solidFill>
                  <a:schemeClr val="bg1"/>
                </a:solidFill>
              </a:rPr>
              <a:t>Leads</a:t>
            </a:r>
            <a:endParaRPr lang="da-DK" sz="1600" b="1" dirty="0">
              <a:solidFill>
                <a:schemeClr val="bg1"/>
              </a:solidFill>
            </a:endParaRP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FC721196-2420-4534-A38B-D420E173D59B}"/>
              </a:ext>
            </a:extLst>
          </p:cNvPr>
          <p:cNvSpPr txBox="1"/>
          <p:nvPr/>
        </p:nvSpPr>
        <p:spPr>
          <a:xfrm>
            <a:off x="3780689" y="3962318"/>
            <a:ext cx="32707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 b="1" dirty="0">
                <a:solidFill>
                  <a:schemeClr val="bg1"/>
                </a:solidFill>
              </a:rPr>
              <a:t>Kontakt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48A4C2FE-A1C4-47F6-80FF-71D77635B9D5}"/>
              </a:ext>
            </a:extLst>
          </p:cNvPr>
          <p:cNvSpPr txBox="1"/>
          <p:nvPr/>
        </p:nvSpPr>
        <p:spPr>
          <a:xfrm>
            <a:off x="3763102" y="4782936"/>
            <a:ext cx="32707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 b="1" dirty="0">
                <a:solidFill>
                  <a:schemeClr val="bg1"/>
                </a:solidFill>
              </a:rPr>
              <a:t>Win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112F0955-AEAB-49F6-ADCE-5B810043439B}"/>
              </a:ext>
            </a:extLst>
          </p:cNvPr>
          <p:cNvSpPr txBox="1"/>
          <p:nvPr/>
        </p:nvSpPr>
        <p:spPr>
          <a:xfrm>
            <a:off x="7737236" y="2321084"/>
            <a:ext cx="1576749" cy="369332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Fra ESCRM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AC90EE4A-1838-43E7-9DB7-CDA5C269B3A9}"/>
              </a:ext>
            </a:extLst>
          </p:cNvPr>
          <p:cNvSpPr txBox="1"/>
          <p:nvPr/>
        </p:nvSpPr>
        <p:spPr>
          <a:xfrm>
            <a:off x="7285902" y="2996946"/>
            <a:ext cx="2638379" cy="646331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Fordeling til konsulenter i ESCRM</a:t>
            </a: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DE304A00-BF83-4DD7-B95C-0BD3272A6A33}"/>
              </a:ext>
            </a:extLst>
          </p:cNvPr>
          <p:cNvSpPr txBox="1"/>
          <p:nvPr/>
        </p:nvSpPr>
        <p:spPr>
          <a:xfrm>
            <a:off x="6793516" y="3922305"/>
            <a:ext cx="2263673" cy="646331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Møderegistrering i ESCRM</a:t>
            </a: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94CEB754-E696-4D98-BADE-97B7E987F573}"/>
              </a:ext>
            </a:extLst>
          </p:cNvPr>
          <p:cNvSpPr txBox="1"/>
          <p:nvPr/>
        </p:nvSpPr>
        <p:spPr>
          <a:xfrm>
            <a:off x="6289214" y="4862351"/>
            <a:ext cx="2497722" cy="646331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Registrering + evaluering i ESCRM</a:t>
            </a:r>
          </a:p>
        </p:txBody>
      </p:sp>
      <p:sp>
        <p:nvSpPr>
          <p:cNvPr id="22" name="Pil: højre 21">
            <a:extLst>
              <a:ext uri="{FF2B5EF4-FFF2-40B4-BE49-F238E27FC236}">
                <a16:creationId xmlns:a16="http://schemas.microsoft.com/office/drawing/2014/main" id="{5F4C6E51-6462-471E-8465-E5B2DE7A9036}"/>
              </a:ext>
            </a:extLst>
          </p:cNvPr>
          <p:cNvSpPr/>
          <p:nvPr/>
        </p:nvSpPr>
        <p:spPr>
          <a:xfrm>
            <a:off x="890954" y="3150166"/>
            <a:ext cx="2590364" cy="10726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Markedsføring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77E482D0-27E3-4419-B02B-02B27F63461F}"/>
              </a:ext>
            </a:extLst>
          </p:cNvPr>
          <p:cNvSpPr/>
          <p:nvPr/>
        </p:nvSpPr>
        <p:spPr>
          <a:xfrm rot="16200000">
            <a:off x="411291" y="2570818"/>
            <a:ext cx="1263648" cy="2931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/>
              <a:t>Annoncer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ADE40604-9670-4185-B115-2ED9A4366055}"/>
              </a:ext>
            </a:extLst>
          </p:cNvPr>
          <p:cNvSpPr/>
          <p:nvPr/>
        </p:nvSpPr>
        <p:spPr>
          <a:xfrm rot="16200000">
            <a:off x="788437" y="2575239"/>
            <a:ext cx="1263650" cy="2931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/>
              <a:t>Webinar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EF5C8951-0937-4642-8056-FD7069BCEE84}"/>
              </a:ext>
            </a:extLst>
          </p:cNvPr>
          <p:cNvSpPr/>
          <p:nvPr/>
        </p:nvSpPr>
        <p:spPr>
          <a:xfrm rot="16200000">
            <a:off x="1506472" y="2575239"/>
            <a:ext cx="1263650" cy="2931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/>
              <a:t>SoMe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8567E245-A70A-4CD7-B37D-111D036A8452}"/>
              </a:ext>
            </a:extLst>
          </p:cNvPr>
          <p:cNvSpPr/>
          <p:nvPr/>
        </p:nvSpPr>
        <p:spPr>
          <a:xfrm rot="16200000">
            <a:off x="1881612" y="2575242"/>
            <a:ext cx="1263650" cy="2931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/>
              <a:t>M.v.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F1B15991-CA02-42E8-AE82-81DE33183E30}"/>
              </a:ext>
            </a:extLst>
          </p:cNvPr>
          <p:cNvSpPr/>
          <p:nvPr/>
        </p:nvSpPr>
        <p:spPr>
          <a:xfrm rot="16200000">
            <a:off x="1155731" y="2570817"/>
            <a:ext cx="1263650" cy="2931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/>
              <a:t>Nyhedsbrev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25141DB8-EB24-4A65-A910-4D2962140B4E}"/>
              </a:ext>
            </a:extLst>
          </p:cNvPr>
          <p:cNvSpPr/>
          <p:nvPr/>
        </p:nvSpPr>
        <p:spPr>
          <a:xfrm>
            <a:off x="1124226" y="882106"/>
            <a:ext cx="64795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3200" b="1" dirty="0"/>
              <a:t>/automatiseret marketing</a:t>
            </a:r>
          </a:p>
        </p:txBody>
      </p:sp>
      <p:pic>
        <p:nvPicPr>
          <p:cNvPr id="2052" name="Picture 4" descr="Hubspot Pricing and Reviews | SharpSpring">
            <a:extLst>
              <a:ext uri="{FF2B5EF4-FFF2-40B4-BE49-F238E27FC236}">
                <a16:creationId xmlns:a16="http://schemas.microsoft.com/office/drawing/2014/main" id="{8651771C-BF7D-4DAD-9837-0E17676CD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34" y="3767729"/>
            <a:ext cx="2823383" cy="112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60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6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6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6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6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6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6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212C451-076B-408D-BD83-AA088D8A19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dirty="0"/>
              <a:t>Fælles forretningsudvikler-note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645F1A7-B67D-4481-9035-82C1A472CCEA}"/>
              </a:ext>
            </a:extLst>
          </p:cNvPr>
          <p:cNvSpPr txBox="1"/>
          <p:nvPr/>
        </p:nvSpPr>
        <p:spPr>
          <a:xfrm>
            <a:off x="1180618" y="2314937"/>
            <a:ext cx="42536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Afklare fælles registreringspraksis på tværs af erhvervshuse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Hvilke faste data foruden stamdata?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Hvordan skal ‘grund-noten’ se ud og fungere?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Principper for deling på tværs af EH og andre aktører</a:t>
            </a:r>
          </a:p>
          <a:p>
            <a:endParaRPr lang="da-DK" dirty="0"/>
          </a:p>
          <a:p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2C7CB7ED-F404-4754-934C-D0A1BBF1FA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18" t="9705" r="53226" b="22616"/>
          <a:stretch/>
        </p:blipFill>
        <p:spPr>
          <a:xfrm>
            <a:off x="6890793" y="2216552"/>
            <a:ext cx="4305782" cy="4641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4281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877B9B45-CF5D-4FCF-9019-502CFFBAB40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Forbedret datavask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Data fra CVR:</a:t>
            </a:r>
          </a:p>
          <a:p>
            <a:pPr marL="1028700" lvl="1" indent="-342900"/>
            <a:r>
              <a:rPr lang="da-DK" dirty="0"/>
              <a:t>Regnskabstal</a:t>
            </a:r>
          </a:p>
          <a:p>
            <a:pPr marL="1028700" lvl="1" indent="-342900"/>
            <a:r>
              <a:rPr lang="da-DK" dirty="0"/>
              <a:t>Ansatte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Mere relevant viden:</a:t>
            </a:r>
          </a:p>
          <a:p>
            <a:pPr marL="1028700" lvl="1" indent="-342900"/>
            <a:r>
              <a:rPr lang="da-DK" dirty="0"/>
              <a:t>Gazelle-lister?</a:t>
            </a:r>
          </a:p>
          <a:p>
            <a:pPr marL="1028700" lvl="1" indent="-342900"/>
            <a:r>
              <a:rPr lang="da-DK" dirty="0"/>
              <a:t>Data fra E-stat?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212C451-076B-408D-BD83-AA088D8A19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da-DK" dirty="0"/>
              <a:t>Datakvalitet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896FE3A2-8D69-480B-BC2B-20A5F6711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2609" y="3090271"/>
            <a:ext cx="4101509" cy="348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57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212C451-076B-408D-BD83-AA088D8A19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da-DK" dirty="0"/>
              <a:t>GDPR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05817E2B-6F21-46AF-8FCA-ADF7DED8E9F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ctr"/>
            <a:r>
              <a:rPr lang="da-DK" dirty="0"/>
              <a:t>Arbejdet fortsætter for at sikre compliance.</a:t>
            </a:r>
          </a:p>
          <a:p>
            <a:pPr algn="ctr"/>
            <a:r>
              <a:rPr lang="da-DK" dirty="0"/>
              <a:t>Målet er at gøre det let for brugerne i hverdagen.</a:t>
            </a:r>
          </a:p>
        </p:txBody>
      </p:sp>
      <p:pic>
        <p:nvPicPr>
          <p:cNvPr id="5122" name="Picture 2" descr="GDPR in the UK | Brexit 2021 Update | Cookiebot CMP">
            <a:extLst>
              <a:ext uri="{FF2B5EF4-FFF2-40B4-BE49-F238E27FC236}">
                <a16:creationId xmlns:a16="http://schemas.microsoft.com/office/drawing/2014/main" id="{3F6B472F-C6A2-4E0E-B8F5-6D2EF25ED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5" y="3270250"/>
            <a:ext cx="3914775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49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57F53E-08C4-4BEC-8DD8-3F349F4EA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Dagsorden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5A7F4D4-EB05-480A-8762-13D76D4A6F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Velkommen – baggrund</a:t>
            </a:r>
          </a:p>
          <a:p>
            <a:r>
              <a:rPr lang="da-DK" dirty="0"/>
              <a:t>Status på ESCRM i dag</a:t>
            </a:r>
          </a:p>
          <a:p>
            <a:r>
              <a:rPr lang="da-DK" dirty="0"/>
              <a:t>Planlagte udviklingstiltag i ESCRM</a:t>
            </a:r>
          </a:p>
          <a:p>
            <a:r>
              <a:rPr lang="da-DK" dirty="0"/>
              <a:t>Brugergruppe fremadrettet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387943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877B9B45-CF5D-4FCF-9019-502CFFBAB40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Brugergrænsefladen generelt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Grafiske forbedringer (i brugergrænsefladen)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Funktionelle forbedringer (i brugergrænsefladen)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212C451-076B-408D-BD83-AA088D8A19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da-DK" dirty="0"/>
              <a:t>Brugervenlighed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CB168C6E-1B98-4C12-9E8C-2C8D300D62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30"/>
          <a:stretch/>
        </p:blipFill>
        <p:spPr>
          <a:xfrm>
            <a:off x="8369742" y="4248912"/>
            <a:ext cx="2857500" cy="191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96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877B9B45-CF5D-4FCF-9019-502CFFBAB40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89330" y="2178658"/>
            <a:ext cx="10706430" cy="398360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Flere integrationer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Mere dynamisk brug af brugergrænsefladen (visning af forskellige data o.l.)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Flere muligheder for brug af scripts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Batchjob-generator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Opgradering af feltdesign / projektnotedesign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Bedre importmuligheder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Generelt </a:t>
            </a:r>
            <a:r>
              <a:rPr lang="da-DK" dirty="0" err="1"/>
              <a:t>admin</a:t>
            </a:r>
            <a:r>
              <a:rPr lang="da-DK" dirty="0"/>
              <a:t>-værktøjer – jo mere vi selv kan løse (uden udvikler) jo bedre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212C451-076B-408D-BD83-AA088D8A19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da-DK" dirty="0" err="1"/>
              <a:t>Admin</a:t>
            </a:r>
            <a:r>
              <a:rPr lang="da-DK" dirty="0"/>
              <a:t>-værktøjer</a:t>
            </a:r>
          </a:p>
        </p:txBody>
      </p:sp>
    </p:spTree>
    <p:extLst>
      <p:ext uri="{BB962C8B-B14F-4D97-AF65-F5344CB8AC3E}">
        <p14:creationId xmlns:p14="http://schemas.microsoft.com/office/powerpoint/2010/main" val="368640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7452FF-D96C-4DB8-AEC8-A3AE3C670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Brugergruppe</a:t>
            </a:r>
            <a:br>
              <a:rPr lang="da-DK" dirty="0"/>
            </a:br>
            <a:r>
              <a:rPr lang="da-DK" dirty="0"/>
              <a:t>fremadrettet</a:t>
            </a:r>
          </a:p>
        </p:txBody>
      </p:sp>
    </p:spTree>
    <p:extLst>
      <p:ext uri="{BB962C8B-B14F-4D97-AF65-F5344CB8AC3E}">
        <p14:creationId xmlns:p14="http://schemas.microsoft.com/office/powerpoint/2010/main" val="6257743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877B9B45-CF5D-4FCF-9019-502CFFBAB40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Nyheder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Vidensdeling / </a:t>
            </a:r>
            <a:r>
              <a:rPr lang="da-DK" dirty="0" err="1"/>
              <a:t>best</a:t>
            </a:r>
            <a:r>
              <a:rPr lang="da-DK" dirty="0"/>
              <a:t> practice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Vurdering og prioritering af udviklingsopgaver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Indsamling af erfaringer på tværs af brugertyper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Fokusgrupper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Ca. 4 møder om året – 2 virtuelle og 2 fysiske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212C451-076B-408D-BD83-AA088D8A19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dirty="0"/>
              <a:t>Brugergruppe fremadrettet</a:t>
            </a:r>
          </a:p>
        </p:txBody>
      </p:sp>
    </p:spTree>
    <p:extLst>
      <p:ext uri="{BB962C8B-B14F-4D97-AF65-F5344CB8AC3E}">
        <p14:creationId xmlns:p14="http://schemas.microsoft.com/office/powerpoint/2010/main" val="249480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EF3930C-CE50-4F99-87CC-12775B814D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7451" y="655136"/>
            <a:ext cx="6950075" cy="977900"/>
          </a:xfrm>
        </p:spPr>
        <p:txBody>
          <a:bodyPr/>
          <a:lstStyle/>
          <a:p>
            <a:r>
              <a:rPr lang="da-DK" dirty="0"/>
              <a:t>Baggrund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49FAE90-B041-4BDA-AEA2-5EC0BC416D9F}"/>
              </a:ext>
            </a:extLst>
          </p:cNvPr>
          <p:cNvSpPr/>
          <p:nvPr/>
        </p:nvSpPr>
        <p:spPr>
          <a:xfrm>
            <a:off x="1077451" y="2071869"/>
            <a:ext cx="10022671" cy="10648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96C7B866-61EB-4493-8A5D-58207F3B8064}"/>
              </a:ext>
            </a:extLst>
          </p:cNvPr>
          <p:cNvSpPr txBox="1"/>
          <p:nvPr/>
        </p:nvSpPr>
        <p:spPr>
          <a:xfrm>
            <a:off x="1457448" y="2281138"/>
            <a:ext cx="9483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</a:rPr>
              <a:t>Arbejdsgruppe forår 2020 med </a:t>
            </a:r>
            <a:r>
              <a:rPr lang="da-DK" b="1" dirty="0" err="1">
                <a:solidFill>
                  <a:schemeClr val="bg1"/>
                </a:solidFill>
              </a:rPr>
              <a:t>Erhvervshusene</a:t>
            </a:r>
            <a:r>
              <a:rPr lang="da-DK" b="1" dirty="0">
                <a:solidFill>
                  <a:schemeClr val="bg1"/>
                </a:solidFill>
              </a:rPr>
              <a:t>, Erhvervsstyrelsen, KL:</a:t>
            </a:r>
          </a:p>
          <a:p>
            <a:r>
              <a:rPr lang="da-DK" i="1" dirty="0">
                <a:solidFill>
                  <a:schemeClr val="bg1"/>
                </a:solidFill>
              </a:rPr>
              <a:t>Nyt CRM eller fortsætte med ESCRM?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DF92879-73F3-4567-9DBB-A0B878D64425}"/>
              </a:ext>
            </a:extLst>
          </p:cNvPr>
          <p:cNvSpPr/>
          <p:nvPr/>
        </p:nvSpPr>
        <p:spPr>
          <a:xfrm>
            <a:off x="1079382" y="3184965"/>
            <a:ext cx="10022671" cy="10648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05CB4CD9-22C2-484A-B980-640094AFE0A9}"/>
              </a:ext>
            </a:extLst>
          </p:cNvPr>
          <p:cNvSpPr txBox="1"/>
          <p:nvPr/>
        </p:nvSpPr>
        <p:spPr>
          <a:xfrm>
            <a:off x="1459379" y="3394234"/>
            <a:ext cx="9483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</a:rPr>
              <a:t>Beslutning:</a:t>
            </a:r>
          </a:p>
          <a:p>
            <a:r>
              <a:rPr lang="da-DK" i="1" dirty="0">
                <a:solidFill>
                  <a:schemeClr val="bg1"/>
                </a:solidFill>
              </a:rPr>
              <a:t>Fortsætte ESCRM til 2023 – derefter evaluere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BFE9E89F-1EBE-4C1F-86D2-BFB7399E5C91}"/>
              </a:ext>
            </a:extLst>
          </p:cNvPr>
          <p:cNvSpPr/>
          <p:nvPr/>
        </p:nvSpPr>
        <p:spPr>
          <a:xfrm>
            <a:off x="1077451" y="4298061"/>
            <a:ext cx="10022671" cy="10648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E4C6DC06-DE7B-41D4-8FEB-546DF7EF3F72}"/>
              </a:ext>
            </a:extLst>
          </p:cNvPr>
          <p:cNvSpPr txBox="1"/>
          <p:nvPr/>
        </p:nvSpPr>
        <p:spPr>
          <a:xfrm>
            <a:off x="1457448" y="4507330"/>
            <a:ext cx="9483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</a:rPr>
              <a:t>Udviklingsplan og </a:t>
            </a:r>
            <a:r>
              <a:rPr lang="da-DK" b="1" dirty="0" err="1">
                <a:solidFill>
                  <a:schemeClr val="bg1"/>
                </a:solidFill>
              </a:rPr>
              <a:t>governance</a:t>
            </a:r>
            <a:r>
              <a:rPr lang="da-DK" b="1" dirty="0">
                <a:solidFill>
                  <a:schemeClr val="bg1"/>
                </a:solidFill>
              </a:rPr>
              <a:t> opdateret</a:t>
            </a:r>
          </a:p>
          <a:p>
            <a:r>
              <a:rPr lang="da-DK" i="1" dirty="0">
                <a:solidFill>
                  <a:schemeClr val="bg1"/>
                </a:solidFill>
              </a:rPr>
              <a:t>Temaer defineret og ny styregruppe etableret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2AF1E966-32F1-4E9E-AFF4-EAAA17CA2173}"/>
              </a:ext>
            </a:extLst>
          </p:cNvPr>
          <p:cNvSpPr/>
          <p:nvPr/>
        </p:nvSpPr>
        <p:spPr>
          <a:xfrm>
            <a:off x="1079382" y="5411157"/>
            <a:ext cx="10022671" cy="10648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576B4723-82F3-417B-9FDE-564A183EE160}"/>
              </a:ext>
            </a:extLst>
          </p:cNvPr>
          <p:cNvSpPr txBox="1"/>
          <p:nvPr/>
        </p:nvSpPr>
        <p:spPr>
          <a:xfrm>
            <a:off x="1459379" y="5620426"/>
            <a:ext cx="9483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</a:rPr>
              <a:t>Udviklingsressourcer</a:t>
            </a:r>
          </a:p>
          <a:p>
            <a:r>
              <a:rPr lang="da-DK" i="1" dirty="0">
                <a:solidFill>
                  <a:schemeClr val="bg1"/>
                </a:solidFill>
              </a:rPr>
              <a:t>Rekruttering af intern udvikler i gang</a:t>
            </a:r>
          </a:p>
        </p:txBody>
      </p:sp>
    </p:spTree>
    <p:extLst>
      <p:ext uri="{BB962C8B-B14F-4D97-AF65-F5344CB8AC3E}">
        <p14:creationId xmlns:p14="http://schemas.microsoft.com/office/powerpoint/2010/main" val="17344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indhold 1">
            <a:extLst>
              <a:ext uri="{FF2B5EF4-FFF2-40B4-BE49-F238E27FC236}">
                <a16:creationId xmlns:a16="http://schemas.microsoft.com/office/drawing/2014/main" id="{2A7F7CB3-9004-4F77-8C64-CDF48AB3C8E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2000" y="2069984"/>
            <a:ext cx="5575139" cy="4524694"/>
          </a:xfrm>
        </p:spPr>
        <p:txBody>
          <a:bodyPr>
            <a:normAutofit/>
          </a:bodyPr>
          <a:lstStyle/>
          <a:p>
            <a:r>
              <a:rPr lang="da-DK" b="1" dirty="0"/>
              <a:t>Følgende 7 udviklingsspor defineret og under igangsættelse:</a:t>
            </a: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Dashboards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Pipeline management/</a:t>
            </a:r>
            <a:r>
              <a:rPr lang="da-DK" dirty="0" err="1"/>
              <a:t>Aut</a:t>
            </a:r>
            <a:r>
              <a:rPr lang="da-DK" dirty="0"/>
              <a:t>. markedsføring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Fælles forretningsudviklings-note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Brugervenlighed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Datakvalitet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GDPR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err="1"/>
              <a:t>Admin</a:t>
            </a:r>
            <a:r>
              <a:rPr lang="da-DK" dirty="0"/>
              <a:t>-værktøjer</a:t>
            </a:r>
          </a:p>
          <a:p>
            <a:endParaRPr lang="da-DK" dirty="0"/>
          </a:p>
        </p:txBody>
      </p:sp>
      <p:sp>
        <p:nvSpPr>
          <p:cNvPr id="6" name="Pladsholder til tekst 2">
            <a:extLst>
              <a:ext uri="{FF2B5EF4-FFF2-40B4-BE49-F238E27FC236}">
                <a16:creationId xmlns:a16="http://schemas.microsoft.com/office/drawing/2014/main" id="{256F6D97-45D7-4911-B26F-21F7D2697E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89025" y="1025525"/>
            <a:ext cx="6305687" cy="977900"/>
          </a:xfrm>
        </p:spPr>
        <p:txBody>
          <a:bodyPr/>
          <a:lstStyle/>
          <a:p>
            <a:r>
              <a:rPr lang="da-DK" dirty="0"/>
              <a:t>ESCRM udvikling</a:t>
            </a:r>
          </a:p>
        </p:txBody>
      </p:sp>
      <p:pic>
        <p:nvPicPr>
          <p:cNvPr id="1026" name="Picture 2" descr="The future of CRM | CIO">
            <a:extLst>
              <a:ext uri="{FF2B5EF4-FFF2-40B4-BE49-F238E27FC236}">
                <a16:creationId xmlns:a16="http://schemas.microsoft.com/office/drawing/2014/main" id="{246139F6-FD51-4E6B-82CB-6FBD6C64F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480" y="2147461"/>
            <a:ext cx="4914901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F7F6217D-7F59-4709-990E-CC7D83A21E92}"/>
              </a:ext>
            </a:extLst>
          </p:cNvPr>
          <p:cNvSpPr/>
          <p:nvPr/>
        </p:nvSpPr>
        <p:spPr>
          <a:xfrm>
            <a:off x="6764480" y="5257800"/>
            <a:ext cx="4914901" cy="2653496"/>
          </a:xfrm>
          <a:prstGeom prst="rect">
            <a:avLst/>
          </a:prstGeom>
          <a:solidFill>
            <a:srgbClr val="388E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8616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l: pentagon 33">
            <a:extLst>
              <a:ext uri="{FF2B5EF4-FFF2-40B4-BE49-F238E27FC236}">
                <a16:creationId xmlns:a16="http://schemas.microsoft.com/office/drawing/2014/main" id="{1A0B6B90-0249-4D76-961D-8F6D14493C74}"/>
              </a:ext>
            </a:extLst>
          </p:cNvPr>
          <p:cNvSpPr/>
          <p:nvPr/>
        </p:nvSpPr>
        <p:spPr>
          <a:xfrm rot="5400000">
            <a:off x="6342468" y="4288397"/>
            <a:ext cx="1603094" cy="670522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8" name="Pil: pentagon 27">
            <a:extLst>
              <a:ext uri="{FF2B5EF4-FFF2-40B4-BE49-F238E27FC236}">
                <a16:creationId xmlns:a16="http://schemas.microsoft.com/office/drawing/2014/main" id="{97DAB4C6-8380-418A-8B92-7D47375BA05F}"/>
              </a:ext>
            </a:extLst>
          </p:cNvPr>
          <p:cNvSpPr/>
          <p:nvPr/>
        </p:nvSpPr>
        <p:spPr>
          <a:xfrm rot="5400000">
            <a:off x="-14873" y="4283036"/>
            <a:ext cx="1603094" cy="670522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8CEEDC4-6013-4A6E-8D2B-C368F20BD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389"/>
            <a:ext cx="10515600" cy="1325563"/>
          </a:xfrm>
        </p:spPr>
        <p:txBody>
          <a:bodyPr/>
          <a:lstStyle/>
          <a:p>
            <a:r>
              <a:rPr lang="da-DK" sz="3200" b="1" dirty="0"/>
              <a:t>Tidslinje</a:t>
            </a:r>
            <a:endParaRPr lang="da-DK" sz="1400" dirty="0"/>
          </a:p>
        </p:txBody>
      </p:sp>
      <p:sp>
        <p:nvSpPr>
          <p:cNvPr id="4" name="Pil: højre 3">
            <a:extLst>
              <a:ext uri="{FF2B5EF4-FFF2-40B4-BE49-F238E27FC236}">
                <a16:creationId xmlns:a16="http://schemas.microsoft.com/office/drawing/2014/main" id="{3F479101-CCE3-4E35-BA62-9D72AF9FFBEA}"/>
              </a:ext>
            </a:extLst>
          </p:cNvPr>
          <p:cNvSpPr/>
          <p:nvPr/>
        </p:nvSpPr>
        <p:spPr>
          <a:xfrm>
            <a:off x="52086" y="5150731"/>
            <a:ext cx="12037671" cy="138896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32D3764C-D460-4799-B295-04FBF8EEA791}"/>
              </a:ext>
            </a:extLst>
          </p:cNvPr>
          <p:cNvSpPr txBox="1"/>
          <p:nvPr/>
        </p:nvSpPr>
        <p:spPr>
          <a:xfrm>
            <a:off x="607669" y="5688957"/>
            <a:ext cx="619245" cy="376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Q4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18237571-938D-4770-A1A4-91F7F25B320C}"/>
              </a:ext>
            </a:extLst>
          </p:cNvPr>
          <p:cNvSpPr txBox="1"/>
          <p:nvPr/>
        </p:nvSpPr>
        <p:spPr>
          <a:xfrm>
            <a:off x="1637815" y="5688550"/>
            <a:ext cx="619245" cy="376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Q1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DA58D561-0D16-4DEE-AD70-7DE55DD58D6C}"/>
              </a:ext>
            </a:extLst>
          </p:cNvPr>
          <p:cNvSpPr txBox="1"/>
          <p:nvPr/>
        </p:nvSpPr>
        <p:spPr>
          <a:xfrm>
            <a:off x="2563786" y="5688957"/>
            <a:ext cx="619245" cy="376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Q2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EBA61A75-10E1-4523-8C71-4A92B9036C9F}"/>
              </a:ext>
            </a:extLst>
          </p:cNvPr>
          <p:cNvSpPr txBox="1"/>
          <p:nvPr/>
        </p:nvSpPr>
        <p:spPr>
          <a:xfrm>
            <a:off x="3536062" y="5688550"/>
            <a:ext cx="619245" cy="376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Q3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1FE1E54F-A19E-4462-8011-ECA742B2153E}"/>
              </a:ext>
            </a:extLst>
          </p:cNvPr>
          <p:cNvSpPr txBox="1"/>
          <p:nvPr/>
        </p:nvSpPr>
        <p:spPr>
          <a:xfrm>
            <a:off x="4415736" y="5688550"/>
            <a:ext cx="619245" cy="376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Q4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7A23B7A4-2BF4-4D54-93CA-7B9634242E70}"/>
              </a:ext>
            </a:extLst>
          </p:cNvPr>
          <p:cNvSpPr txBox="1"/>
          <p:nvPr/>
        </p:nvSpPr>
        <p:spPr>
          <a:xfrm>
            <a:off x="5445882" y="5688143"/>
            <a:ext cx="619245" cy="376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Q1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94A1CBF2-FDF8-43CD-B1AE-48F1516D0005}"/>
              </a:ext>
            </a:extLst>
          </p:cNvPr>
          <p:cNvSpPr txBox="1"/>
          <p:nvPr/>
        </p:nvSpPr>
        <p:spPr>
          <a:xfrm>
            <a:off x="6313983" y="5688550"/>
            <a:ext cx="619245" cy="376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Q2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D313BB4B-0119-48C9-B175-0C7FA4440DA3}"/>
              </a:ext>
            </a:extLst>
          </p:cNvPr>
          <p:cNvSpPr txBox="1"/>
          <p:nvPr/>
        </p:nvSpPr>
        <p:spPr>
          <a:xfrm>
            <a:off x="7344129" y="5688143"/>
            <a:ext cx="619245" cy="376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Q3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6D453111-8318-4841-A6AA-7FC2860CC5BB}"/>
              </a:ext>
            </a:extLst>
          </p:cNvPr>
          <p:cNvSpPr txBox="1"/>
          <p:nvPr/>
        </p:nvSpPr>
        <p:spPr>
          <a:xfrm>
            <a:off x="8447594" y="5688143"/>
            <a:ext cx="619245" cy="376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Q4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D68EE9C0-743E-4F98-9332-E05F299D5037}"/>
              </a:ext>
            </a:extLst>
          </p:cNvPr>
          <p:cNvSpPr txBox="1"/>
          <p:nvPr/>
        </p:nvSpPr>
        <p:spPr>
          <a:xfrm>
            <a:off x="9376461" y="5687736"/>
            <a:ext cx="619245" cy="376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Q1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1A1E7FF0-890A-425C-9430-2AF87EF439B6}"/>
              </a:ext>
            </a:extLst>
          </p:cNvPr>
          <p:cNvSpPr txBox="1"/>
          <p:nvPr/>
        </p:nvSpPr>
        <p:spPr>
          <a:xfrm>
            <a:off x="10244562" y="5688143"/>
            <a:ext cx="619245" cy="376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Q2</a:t>
            </a:r>
          </a:p>
        </p:txBody>
      </p: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B6A62270-FAD5-4426-9E6E-8F2F8E500A0F}"/>
              </a:ext>
            </a:extLst>
          </p:cNvPr>
          <p:cNvCxnSpPr>
            <a:cxnSpLocks/>
          </p:cNvCxnSpPr>
          <p:nvPr/>
        </p:nvCxnSpPr>
        <p:spPr>
          <a:xfrm flipH="1">
            <a:off x="1375938" y="5497975"/>
            <a:ext cx="1448" cy="75063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Lige forbindelse 19">
            <a:extLst>
              <a:ext uri="{FF2B5EF4-FFF2-40B4-BE49-F238E27FC236}">
                <a16:creationId xmlns:a16="http://schemas.microsoft.com/office/drawing/2014/main" id="{67E94107-4A55-4FAE-BE56-8191FF8DA7F5}"/>
              </a:ext>
            </a:extLst>
          </p:cNvPr>
          <p:cNvCxnSpPr>
            <a:cxnSpLocks/>
          </p:cNvCxnSpPr>
          <p:nvPr/>
        </p:nvCxnSpPr>
        <p:spPr>
          <a:xfrm flipH="1">
            <a:off x="5172665" y="5469894"/>
            <a:ext cx="1448" cy="75063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Lige forbindelse 20">
            <a:extLst>
              <a:ext uri="{FF2B5EF4-FFF2-40B4-BE49-F238E27FC236}">
                <a16:creationId xmlns:a16="http://schemas.microsoft.com/office/drawing/2014/main" id="{7DC9CB3E-91D7-4D6B-9516-646082DBF672}"/>
              </a:ext>
            </a:extLst>
          </p:cNvPr>
          <p:cNvCxnSpPr>
            <a:cxnSpLocks/>
          </p:cNvCxnSpPr>
          <p:nvPr/>
        </p:nvCxnSpPr>
        <p:spPr>
          <a:xfrm flipH="1">
            <a:off x="9141097" y="5469894"/>
            <a:ext cx="1448" cy="75063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felt 21">
            <a:extLst>
              <a:ext uri="{FF2B5EF4-FFF2-40B4-BE49-F238E27FC236}">
                <a16:creationId xmlns:a16="http://schemas.microsoft.com/office/drawing/2014/main" id="{4AC90239-48BA-44AF-9827-2D2842A9C906}"/>
              </a:ext>
            </a:extLst>
          </p:cNvPr>
          <p:cNvSpPr txBox="1"/>
          <p:nvPr/>
        </p:nvSpPr>
        <p:spPr>
          <a:xfrm>
            <a:off x="305526" y="6272290"/>
            <a:ext cx="1223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accent1"/>
                </a:solidFill>
              </a:rPr>
              <a:t>2020</a:t>
            </a: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5C20260B-AB67-4E7C-8219-C595202BD077}"/>
              </a:ext>
            </a:extLst>
          </p:cNvPr>
          <p:cNvSpPr txBox="1"/>
          <p:nvPr/>
        </p:nvSpPr>
        <p:spPr>
          <a:xfrm>
            <a:off x="2726564" y="6272290"/>
            <a:ext cx="1223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accent1"/>
                </a:solidFill>
              </a:rPr>
              <a:t>2021</a:t>
            </a:r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2B95C240-D64A-4CFF-89FD-8C91052A4B7B}"/>
              </a:ext>
            </a:extLst>
          </p:cNvPr>
          <p:cNvSpPr txBox="1"/>
          <p:nvPr/>
        </p:nvSpPr>
        <p:spPr>
          <a:xfrm>
            <a:off x="6732364" y="6268742"/>
            <a:ext cx="1223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accent1"/>
                </a:solidFill>
              </a:rPr>
              <a:t>2022</a:t>
            </a:r>
          </a:p>
        </p:txBody>
      </p:sp>
      <p:sp>
        <p:nvSpPr>
          <p:cNvPr id="25" name="Tekstfelt 24">
            <a:extLst>
              <a:ext uri="{FF2B5EF4-FFF2-40B4-BE49-F238E27FC236}">
                <a16:creationId xmlns:a16="http://schemas.microsoft.com/office/drawing/2014/main" id="{F7B5709E-B01C-4BCC-9AFC-6FC4A55BA344}"/>
              </a:ext>
            </a:extLst>
          </p:cNvPr>
          <p:cNvSpPr txBox="1"/>
          <p:nvPr/>
        </p:nvSpPr>
        <p:spPr>
          <a:xfrm>
            <a:off x="9686083" y="6268335"/>
            <a:ext cx="1223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accent1"/>
                </a:solidFill>
              </a:rPr>
              <a:t>2023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31E6473D-FB38-4ADF-AC0D-6DDEB8949DCF}"/>
              </a:ext>
            </a:extLst>
          </p:cNvPr>
          <p:cNvSpPr/>
          <p:nvPr/>
        </p:nvSpPr>
        <p:spPr>
          <a:xfrm>
            <a:off x="275743" y="2054508"/>
            <a:ext cx="2200390" cy="25853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86FBF0F0-8924-4DC4-9429-B6ACBE2A1AFA}"/>
              </a:ext>
            </a:extLst>
          </p:cNvPr>
          <p:cNvSpPr txBox="1"/>
          <p:nvPr/>
        </p:nvSpPr>
        <p:spPr>
          <a:xfrm>
            <a:off x="451413" y="2142259"/>
            <a:ext cx="18056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endParaRPr lang="da-DK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</a:rPr>
              <a:t>Økonomi og </a:t>
            </a:r>
            <a:r>
              <a:rPr lang="da-DK" dirty="0" err="1">
                <a:solidFill>
                  <a:schemeClr val="bg1"/>
                </a:solidFill>
              </a:rPr>
              <a:t>governance</a:t>
            </a:r>
            <a:r>
              <a:rPr lang="da-DK" dirty="0">
                <a:solidFill>
                  <a:schemeClr val="bg1"/>
                </a:solidFill>
              </a:rPr>
              <a:t> på plads</a:t>
            </a:r>
          </a:p>
        </p:txBody>
      </p:sp>
      <p:sp>
        <p:nvSpPr>
          <p:cNvPr id="29" name="Pil: pentagon 28">
            <a:extLst>
              <a:ext uri="{FF2B5EF4-FFF2-40B4-BE49-F238E27FC236}">
                <a16:creationId xmlns:a16="http://schemas.microsoft.com/office/drawing/2014/main" id="{8D69F25A-1A95-4B95-8DB7-8AB812BFE324}"/>
              </a:ext>
            </a:extLst>
          </p:cNvPr>
          <p:cNvSpPr/>
          <p:nvPr/>
        </p:nvSpPr>
        <p:spPr>
          <a:xfrm rot="5400000">
            <a:off x="2066078" y="4283036"/>
            <a:ext cx="1603094" cy="670522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FC8265F7-4E46-4950-9CD1-6649049403F4}"/>
              </a:ext>
            </a:extLst>
          </p:cNvPr>
          <p:cNvSpPr/>
          <p:nvPr/>
        </p:nvSpPr>
        <p:spPr>
          <a:xfrm>
            <a:off x="2530310" y="2054508"/>
            <a:ext cx="3415033" cy="25853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7544341E-A94C-4317-837A-A78682C8E79E}"/>
              </a:ext>
            </a:extLst>
          </p:cNvPr>
          <p:cNvSpPr txBox="1"/>
          <p:nvPr/>
        </p:nvSpPr>
        <p:spPr>
          <a:xfrm>
            <a:off x="2534854" y="2401749"/>
            <a:ext cx="2920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</a:rPr>
              <a:t>Ny udvikler på plads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da-DK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</a:rPr>
              <a:t>Udvikling opstartes 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7B719CF5-52C8-46A8-8C9F-7AB61B0225AC}"/>
              </a:ext>
            </a:extLst>
          </p:cNvPr>
          <p:cNvSpPr/>
          <p:nvPr/>
        </p:nvSpPr>
        <p:spPr>
          <a:xfrm>
            <a:off x="6010428" y="2090442"/>
            <a:ext cx="2200390" cy="25853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3" name="Tekstfelt 32">
            <a:extLst>
              <a:ext uri="{FF2B5EF4-FFF2-40B4-BE49-F238E27FC236}">
                <a16:creationId xmlns:a16="http://schemas.microsoft.com/office/drawing/2014/main" id="{7B288963-4F0D-4642-9BE7-773AF21BD339}"/>
              </a:ext>
            </a:extLst>
          </p:cNvPr>
          <p:cNvSpPr txBox="1"/>
          <p:nvPr/>
        </p:nvSpPr>
        <p:spPr>
          <a:xfrm>
            <a:off x="6017186" y="2411087"/>
            <a:ext cx="2258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</a:rPr>
              <a:t>Udviklings-ramme eksekveret og implementeret</a:t>
            </a:r>
          </a:p>
        </p:txBody>
      </p:sp>
      <p:sp>
        <p:nvSpPr>
          <p:cNvPr id="35" name="Pil: pentagon 34">
            <a:extLst>
              <a:ext uri="{FF2B5EF4-FFF2-40B4-BE49-F238E27FC236}">
                <a16:creationId xmlns:a16="http://schemas.microsoft.com/office/drawing/2014/main" id="{4929B546-0704-4228-B175-6A1F95361531}"/>
              </a:ext>
            </a:extLst>
          </p:cNvPr>
          <p:cNvSpPr/>
          <p:nvPr/>
        </p:nvSpPr>
        <p:spPr>
          <a:xfrm rot="5400000">
            <a:off x="9996882" y="4288397"/>
            <a:ext cx="1603094" cy="670522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BA5ED134-EBEE-45B3-893F-A890EAF9D95A}"/>
              </a:ext>
            </a:extLst>
          </p:cNvPr>
          <p:cNvSpPr/>
          <p:nvPr/>
        </p:nvSpPr>
        <p:spPr>
          <a:xfrm>
            <a:off x="9143982" y="2090442"/>
            <a:ext cx="2200390" cy="25853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7" name="Tekstfelt 36">
            <a:extLst>
              <a:ext uri="{FF2B5EF4-FFF2-40B4-BE49-F238E27FC236}">
                <a16:creationId xmlns:a16="http://schemas.microsoft.com/office/drawing/2014/main" id="{CCA643DD-6DAD-4436-B1F7-212F7B69A102}"/>
              </a:ext>
            </a:extLst>
          </p:cNvPr>
          <p:cNvSpPr txBox="1"/>
          <p:nvPr/>
        </p:nvSpPr>
        <p:spPr>
          <a:xfrm>
            <a:off x="9219805" y="2443963"/>
            <a:ext cx="21669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</a:rPr>
              <a:t>Ensartet brug på tværs af brugere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</a:rPr>
              <a:t>Evaluering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da-D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435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7452FF-D96C-4DB8-AEC8-A3AE3C670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Nuværende </a:t>
            </a:r>
            <a:br>
              <a:rPr lang="da-DK" dirty="0"/>
            </a:br>
            <a:r>
              <a:rPr lang="da-DK" dirty="0"/>
              <a:t>status</a:t>
            </a:r>
          </a:p>
        </p:txBody>
      </p:sp>
    </p:spTree>
    <p:extLst>
      <p:ext uri="{BB962C8B-B14F-4D97-AF65-F5344CB8AC3E}">
        <p14:creationId xmlns:p14="http://schemas.microsoft.com/office/powerpoint/2010/main" val="4186886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E3A23A7-F2EC-4672-8F7C-FB2559E298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da-DK" dirty="0"/>
              <a:t>Brevflet fra projektnoter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DE5AB24B-CC1C-4B0D-8098-B0106DCE4776}"/>
              </a:ext>
            </a:extLst>
          </p:cNvPr>
          <p:cNvSpPr txBox="1"/>
          <p:nvPr/>
        </p:nvSpPr>
        <p:spPr>
          <a:xfrm>
            <a:off x="0" y="1834896"/>
            <a:ext cx="12192000" cy="931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5" name="Pladsholder til indhold 1">
            <a:extLst>
              <a:ext uri="{FF2B5EF4-FFF2-40B4-BE49-F238E27FC236}">
                <a16:creationId xmlns:a16="http://schemas.microsoft.com/office/drawing/2014/main" id="{43580017-4847-449C-8558-F1D930972F92}"/>
              </a:ext>
            </a:extLst>
          </p:cNvPr>
          <p:cNvSpPr txBox="1">
            <a:spLocks/>
          </p:cNvSpPr>
          <p:nvPr/>
        </p:nvSpPr>
        <p:spPr>
          <a:xfrm>
            <a:off x="1089025" y="1986191"/>
            <a:ext cx="10137912" cy="680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>
                <a:solidFill>
                  <a:schemeClr val="bg1"/>
                </a:solidFill>
              </a:rPr>
              <a:t>Der er udviklet brevflet direkte fra projektnoter til Word. Det muliggør download af udfyldte formularer på nem måde for brugerne.</a:t>
            </a:r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97E22B7E-8EC7-4A04-9E1B-61005035AA2A}"/>
              </a:ext>
            </a:extLst>
          </p:cNvPr>
          <p:cNvPicPr>
            <a:picLocks noGrp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499794" y="2178050"/>
            <a:ext cx="7316236" cy="3984625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11456514-BB8B-48FB-9557-E511841EF42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307466" y="2347267"/>
            <a:ext cx="5601335" cy="4114800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B0D434F5-B06F-4C57-8CCA-3074A647B14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097847" y="2478876"/>
            <a:ext cx="6120130" cy="3833495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B7F8C4AD-8925-4796-A4E0-50257CE478F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02654" y="2659908"/>
            <a:ext cx="6110515" cy="2988310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44C71C7F-93DB-4B2B-BCD5-E41257A0AEE0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3103943" y="2672318"/>
            <a:ext cx="6120130" cy="2986405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44484F15-6E41-4BE5-851D-7E655482845E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3096126" y="2661103"/>
            <a:ext cx="6120130" cy="2990850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CF9CA4C3-C6B6-4416-A744-CA6C63E65051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41627" y="828970"/>
            <a:ext cx="4510913" cy="593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48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kstfelt 31">
            <a:extLst>
              <a:ext uri="{FF2B5EF4-FFF2-40B4-BE49-F238E27FC236}">
                <a16:creationId xmlns:a16="http://schemas.microsoft.com/office/drawing/2014/main" id="{B81277E5-4900-491B-8E57-B700F0E88294}"/>
              </a:ext>
            </a:extLst>
          </p:cNvPr>
          <p:cNvSpPr txBox="1"/>
          <p:nvPr/>
        </p:nvSpPr>
        <p:spPr>
          <a:xfrm>
            <a:off x="0" y="1834896"/>
            <a:ext cx="12192000" cy="931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877B9B45-CF5D-4FCF-9019-502CFFBAB40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89025" y="1986191"/>
            <a:ext cx="10137912" cy="680366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Med det eksisterende API kan man på systemniveau sammenkoble andre systemer med ESCRM. Data kan derigennem udveksles mellem systemerne.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212C451-076B-408D-BD83-AA088D8A19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da-DK" sz="3200" dirty="0"/>
              <a:t>API - integrationsmuligheder</a:t>
            </a:r>
          </a:p>
        </p:txBody>
      </p:sp>
      <p:sp>
        <p:nvSpPr>
          <p:cNvPr id="4" name="Pladsholder til indhold 1">
            <a:extLst>
              <a:ext uri="{FF2B5EF4-FFF2-40B4-BE49-F238E27FC236}">
                <a16:creationId xmlns:a16="http://schemas.microsoft.com/office/drawing/2014/main" id="{D370B8CA-FE7A-4DEE-A60E-C87791775961}"/>
              </a:ext>
            </a:extLst>
          </p:cNvPr>
          <p:cNvSpPr txBox="1">
            <a:spLocks/>
          </p:cNvSpPr>
          <p:nvPr/>
        </p:nvSpPr>
        <p:spPr>
          <a:xfrm>
            <a:off x="1089025" y="3088816"/>
            <a:ext cx="4683887" cy="3232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600" b="1" dirty="0"/>
              <a:t>Der er i dag to integrationsmuligheder:</a:t>
            </a:r>
          </a:p>
          <a:p>
            <a:endParaRPr lang="da-DK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Udtræk af rapporter lavet i rapportgeneratoren</a:t>
            </a:r>
            <a:br>
              <a:rPr lang="da-DK" sz="1600" dirty="0"/>
            </a:br>
            <a:br>
              <a:rPr lang="da-DK" sz="800" dirty="0"/>
            </a:br>
            <a:r>
              <a:rPr lang="da-DK" sz="1050" dirty="0">
                <a:hlinkClick r:id="rId2"/>
              </a:rPr>
              <a:t>https://escrm.dk/Integration/ReportGenerator.asmx</a:t>
            </a:r>
            <a:endParaRPr lang="da-DK" sz="1050" dirty="0"/>
          </a:p>
          <a:p>
            <a:endParaRPr lang="da-DK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Funktionskald til at hente og gemme data i ESCRM</a:t>
            </a:r>
            <a:br>
              <a:rPr lang="da-DK" sz="1600" dirty="0"/>
            </a:br>
            <a:br>
              <a:rPr lang="da-DK" sz="800" dirty="0"/>
            </a:br>
            <a:r>
              <a:rPr lang="da-DK" sz="1050" dirty="0">
                <a:hlinkClick r:id="rId3"/>
              </a:rPr>
              <a:t>https://escrm.dk/integration/ESCRMAPI.asmx</a:t>
            </a:r>
            <a:endParaRPr lang="da-DK" sz="1050" dirty="0"/>
          </a:p>
          <a:p>
            <a:endParaRPr lang="da-DK" sz="1600" dirty="0"/>
          </a:p>
        </p:txBody>
      </p:sp>
      <p:grpSp>
        <p:nvGrpSpPr>
          <p:cNvPr id="28" name="Gruppe 27">
            <a:extLst>
              <a:ext uri="{FF2B5EF4-FFF2-40B4-BE49-F238E27FC236}">
                <a16:creationId xmlns:a16="http://schemas.microsoft.com/office/drawing/2014/main" id="{2E001C1C-57A5-4CEC-9D08-214E2162229E}"/>
              </a:ext>
            </a:extLst>
          </p:cNvPr>
          <p:cNvGrpSpPr/>
          <p:nvPr/>
        </p:nvGrpSpPr>
        <p:grpSpPr>
          <a:xfrm>
            <a:off x="9684535" y="3835177"/>
            <a:ext cx="812616" cy="882898"/>
            <a:chOff x="8627040" y="3453247"/>
            <a:chExt cx="812616" cy="882898"/>
          </a:xfrm>
        </p:grpSpPr>
        <p:cxnSp>
          <p:nvCxnSpPr>
            <p:cNvPr id="10" name="Lige forbindelse 9">
              <a:extLst>
                <a:ext uri="{FF2B5EF4-FFF2-40B4-BE49-F238E27FC236}">
                  <a16:creationId xmlns:a16="http://schemas.microsoft.com/office/drawing/2014/main" id="{9FF6C3A9-2E12-4FB8-B2E3-D4AAE56E89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27040" y="3614658"/>
              <a:ext cx="313944" cy="72148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kstfelt 10">
              <a:extLst>
                <a:ext uri="{FF2B5EF4-FFF2-40B4-BE49-F238E27FC236}">
                  <a16:creationId xmlns:a16="http://schemas.microsoft.com/office/drawing/2014/main" id="{733C14E5-AB15-4958-A43B-A5A2754BBA76}"/>
                </a:ext>
              </a:extLst>
            </p:cNvPr>
            <p:cNvSpPr txBox="1"/>
            <p:nvPr/>
          </p:nvSpPr>
          <p:spPr>
            <a:xfrm>
              <a:off x="8907138" y="3453247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400" dirty="0"/>
                <a:t>ERP</a:t>
              </a:r>
            </a:p>
          </p:txBody>
        </p:sp>
      </p:grpSp>
      <p:grpSp>
        <p:nvGrpSpPr>
          <p:cNvPr id="29" name="Gruppe 28">
            <a:extLst>
              <a:ext uri="{FF2B5EF4-FFF2-40B4-BE49-F238E27FC236}">
                <a16:creationId xmlns:a16="http://schemas.microsoft.com/office/drawing/2014/main" id="{692D3BA3-1AE7-45DD-A972-D409772F9281}"/>
              </a:ext>
            </a:extLst>
          </p:cNvPr>
          <p:cNvGrpSpPr/>
          <p:nvPr/>
        </p:nvGrpSpPr>
        <p:grpSpPr>
          <a:xfrm>
            <a:off x="10029080" y="4305199"/>
            <a:ext cx="1149468" cy="618397"/>
            <a:chOff x="8982013" y="3896767"/>
            <a:chExt cx="1149468" cy="618397"/>
          </a:xfrm>
        </p:grpSpPr>
        <p:cxnSp>
          <p:nvCxnSpPr>
            <p:cNvPr id="12" name="Lige forbindelse 11">
              <a:extLst>
                <a:ext uri="{FF2B5EF4-FFF2-40B4-BE49-F238E27FC236}">
                  <a16:creationId xmlns:a16="http://schemas.microsoft.com/office/drawing/2014/main" id="{FEB1176D-40CE-4DCF-AF0B-CD01CEBF5A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82013" y="4102529"/>
              <a:ext cx="319036" cy="41263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kstfelt 15">
              <a:extLst>
                <a:ext uri="{FF2B5EF4-FFF2-40B4-BE49-F238E27FC236}">
                  <a16:creationId xmlns:a16="http://schemas.microsoft.com/office/drawing/2014/main" id="{6CB9DA24-C552-4194-8A1A-1AF0CCF5E248}"/>
                </a:ext>
              </a:extLst>
            </p:cNvPr>
            <p:cNvSpPr txBox="1"/>
            <p:nvPr/>
          </p:nvSpPr>
          <p:spPr>
            <a:xfrm>
              <a:off x="9291186" y="3896767"/>
              <a:ext cx="8402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400" dirty="0"/>
                <a:t>Backup</a:t>
              </a:r>
            </a:p>
          </p:txBody>
        </p:sp>
      </p:grpSp>
      <p:grpSp>
        <p:nvGrpSpPr>
          <p:cNvPr id="30" name="Gruppe 29">
            <a:extLst>
              <a:ext uri="{FF2B5EF4-FFF2-40B4-BE49-F238E27FC236}">
                <a16:creationId xmlns:a16="http://schemas.microsoft.com/office/drawing/2014/main" id="{836450A8-D70E-421A-B95D-1CA23A361527}"/>
              </a:ext>
            </a:extLst>
          </p:cNvPr>
          <p:cNvGrpSpPr/>
          <p:nvPr/>
        </p:nvGrpSpPr>
        <p:grpSpPr>
          <a:xfrm>
            <a:off x="10167163" y="5028523"/>
            <a:ext cx="1904840" cy="523220"/>
            <a:chOff x="9120096" y="4620091"/>
            <a:chExt cx="1904840" cy="523220"/>
          </a:xfrm>
        </p:grpSpPr>
        <p:cxnSp>
          <p:nvCxnSpPr>
            <p:cNvPr id="17" name="Lige forbindelse 16">
              <a:extLst>
                <a:ext uri="{FF2B5EF4-FFF2-40B4-BE49-F238E27FC236}">
                  <a16:creationId xmlns:a16="http://schemas.microsoft.com/office/drawing/2014/main" id="{27E90526-D37E-40F9-92CD-43044C38386D}"/>
                </a:ext>
              </a:extLst>
            </p:cNvPr>
            <p:cNvCxnSpPr>
              <a:cxnSpLocks/>
            </p:cNvCxnSpPr>
            <p:nvPr/>
          </p:nvCxnSpPr>
          <p:spPr>
            <a:xfrm>
              <a:off x="9120096" y="4825886"/>
              <a:ext cx="378834" cy="1026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kstfelt 19">
              <a:extLst>
                <a:ext uri="{FF2B5EF4-FFF2-40B4-BE49-F238E27FC236}">
                  <a16:creationId xmlns:a16="http://schemas.microsoft.com/office/drawing/2014/main" id="{21E79467-8FD1-42ED-B51A-9199E1C09642}"/>
                </a:ext>
              </a:extLst>
            </p:cNvPr>
            <p:cNvSpPr txBox="1"/>
            <p:nvPr/>
          </p:nvSpPr>
          <p:spPr>
            <a:xfrm>
              <a:off x="9529890" y="4620091"/>
              <a:ext cx="14950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dirty="0"/>
                <a:t>Administrative systemer</a:t>
              </a:r>
            </a:p>
          </p:txBody>
        </p:sp>
      </p:grpSp>
      <p:grpSp>
        <p:nvGrpSpPr>
          <p:cNvPr id="31" name="Gruppe 30">
            <a:extLst>
              <a:ext uri="{FF2B5EF4-FFF2-40B4-BE49-F238E27FC236}">
                <a16:creationId xmlns:a16="http://schemas.microsoft.com/office/drawing/2014/main" id="{8E6646D5-FDBA-47A6-8714-30E704ABB79D}"/>
              </a:ext>
            </a:extLst>
          </p:cNvPr>
          <p:cNvGrpSpPr/>
          <p:nvPr/>
        </p:nvGrpSpPr>
        <p:grpSpPr>
          <a:xfrm>
            <a:off x="10013520" y="5625482"/>
            <a:ext cx="1952320" cy="463891"/>
            <a:chOff x="8966453" y="5217050"/>
            <a:chExt cx="1952320" cy="463891"/>
          </a:xfrm>
        </p:grpSpPr>
        <p:cxnSp>
          <p:nvCxnSpPr>
            <p:cNvPr id="21" name="Lige forbindelse 20">
              <a:extLst>
                <a:ext uri="{FF2B5EF4-FFF2-40B4-BE49-F238E27FC236}">
                  <a16:creationId xmlns:a16="http://schemas.microsoft.com/office/drawing/2014/main" id="{E40A5DED-890B-4123-8ABB-42DAAC5C6B0C}"/>
                </a:ext>
              </a:extLst>
            </p:cNvPr>
            <p:cNvCxnSpPr>
              <a:cxnSpLocks/>
            </p:cNvCxnSpPr>
            <p:nvPr/>
          </p:nvCxnSpPr>
          <p:spPr>
            <a:xfrm>
              <a:off x="8966453" y="5217050"/>
              <a:ext cx="343861" cy="3391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kstfelt 23">
              <a:extLst>
                <a:ext uri="{FF2B5EF4-FFF2-40B4-BE49-F238E27FC236}">
                  <a16:creationId xmlns:a16="http://schemas.microsoft.com/office/drawing/2014/main" id="{9B322DDD-C361-462C-A4C2-91A58BF88AF8}"/>
                </a:ext>
              </a:extLst>
            </p:cNvPr>
            <p:cNvSpPr txBox="1"/>
            <p:nvPr/>
          </p:nvSpPr>
          <p:spPr>
            <a:xfrm>
              <a:off x="9315129" y="5373164"/>
              <a:ext cx="16036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400" dirty="0"/>
                <a:t>Excel / </a:t>
              </a:r>
              <a:r>
                <a:rPr lang="da-DK" sz="1400" dirty="0" err="1"/>
                <a:t>PowerBI</a:t>
              </a:r>
              <a:endParaRPr lang="da-DK" sz="1400" dirty="0"/>
            </a:p>
          </p:txBody>
        </p:sp>
      </p:grpSp>
      <p:sp>
        <p:nvSpPr>
          <p:cNvPr id="25" name="Tekstfelt 24">
            <a:extLst>
              <a:ext uri="{FF2B5EF4-FFF2-40B4-BE49-F238E27FC236}">
                <a16:creationId xmlns:a16="http://schemas.microsoft.com/office/drawing/2014/main" id="{DF53B723-73BE-4B94-95AE-4D3DC00BA288}"/>
              </a:ext>
            </a:extLst>
          </p:cNvPr>
          <p:cNvSpPr txBox="1"/>
          <p:nvPr/>
        </p:nvSpPr>
        <p:spPr>
          <a:xfrm>
            <a:off x="8836457" y="6298635"/>
            <a:ext cx="31293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b="1" dirty="0"/>
              <a:t>… og mange andre systemer!</a:t>
            </a:r>
          </a:p>
        </p:txBody>
      </p:sp>
      <p:grpSp>
        <p:nvGrpSpPr>
          <p:cNvPr id="27" name="Gruppe 26">
            <a:extLst>
              <a:ext uri="{FF2B5EF4-FFF2-40B4-BE49-F238E27FC236}">
                <a16:creationId xmlns:a16="http://schemas.microsoft.com/office/drawing/2014/main" id="{268EE490-25ED-446E-A524-B92C4FFDC774}"/>
              </a:ext>
            </a:extLst>
          </p:cNvPr>
          <p:cNvGrpSpPr/>
          <p:nvPr/>
        </p:nvGrpSpPr>
        <p:grpSpPr>
          <a:xfrm>
            <a:off x="7679515" y="4681692"/>
            <a:ext cx="2493264" cy="1090195"/>
            <a:chOff x="6632448" y="4273260"/>
            <a:chExt cx="2493264" cy="1090195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4C66698C-D3F3-4F8D-A9A5-7433CAA2835F}"/>
                </a:ext>
              </a:extLst>
            </p:cNvPr>
            <p:cNvSpPr/>
            <p:nvPr/>
          </p:nvSpPr>
          <p:spPr>
            <a:xfrm>
              <a:off x="8071104" y="4308847"/>
              <a:ext cx="1054608" cy="10546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/>
                <a:t>API</a:t>
              </a:r>
            </a:p>
          </p:txBody>
        </p:sp>
        <p:sp>
          <p:nvSpPr>
            <p:cNvPr id="8" name="Rutediagram: Magnetpladelager 7">
              <a:extLst>
                <a:ext uri="{FF2B5EF4-FFF2-40B4-BE49-F238E27FC236}">
                  <a16:creationId xmlns:a16="http://schemas.microsoft.com/office/drawing/2014/main" id="{AFDB9D5A-8138-47A0-834F-9C008D664AFA}"/>
                </a:ext>
              </a:extLst>
            </p:cNvPr>
            <p:cNvSpPr/>
            <p:nvPr/>
          </p:nvSpPr>
          <p:spPr>
            <a:xfrm>
              <a:off x="6632448" y="4273260"/>
              <a:ext cx="1054608" cy="1083691"/>
            </a:xfrm>
            <a:prstGeom prst="flowChartMagneticDisk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a-DK" dirty="0"/>
                <a:t>ESCRM</a:t>
              </a:r>
            </a:p>
          </p:txBody>
        </p:sp>
        <p:sp>
          <p:nvSpPr>
            <p:cNvPr id="26" name="Pil: højre 25">
              <a:extLst>
                <a:ext uri="{FF2B5EF4-FFF2-40B4-BE49-F238E27FC236}">
                  <a16:creationId xmlns:a16="http://schemas.microsoft.com/office/drawing/2014/main" id="{3CD154A4-3632-4241-87B2-E14BFFF42664}"/>
                </a:ext>
              </a:extLst>
            </p:cNvPr>
            <p:cNvSpPr/>
            <p:nvPr/>
          </p:nvSpPr>
          <p:spPr>
            <a:xfrm>
              <a:off x="7738431" y="4623912"/>
              <a:ext cx="286512" cy="44500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37" name="Gruppe 36">
            <a:extLst>
              <a:ext uri="{FF2B5EF4-FFF2-40B4-BE49-F238E27FC236}">
                <a16:creationId xmlns:a16="http://schemas.microsoft.com/office/drawing/2014/main" id="{3B59E2B2-0655-4756-B3C7-940E6CA67B92}"/>
              </a:ext>
            </a:extLst>
          </p:cNvPr>
          <p:cNvGrpSpPr/>
          <p:nvPr/>
        </p:nvGrpSpPr>
        <p:grpSpPr>
          <a:xfrm>
            <a:off x="2913888" y="3759203"/>
            <a:ext cx="4677497" cy="2629267"/>
            <a:chOff x="2913888" y="3759203"/>
            <a:chExt cx="4677497" cy="2629267"/>
          </a:xfrm>
        </p:grpSpPr>
        <p:pic>
          <p:nvPicPr>
            <p:cNvPr id="34" name="Billede 33">
              <a:extLst>
                <a:ext uri="{FF2B5EF4-FFF2-40B4-BE49-F238E27FC236}">
                  <a16:creationId xmlns:a16="http://schemas.microsoft.com/office/drawing/2014/main" id="{8D5B854D-36FE-49F1-B4C6-50195ABE1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14592" y="3759203"/>
              <a:ext cx="2276793" cy="262926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36" name="Lige pilforbindelse 35">
              <a:extLst>
                <a:ext uri="{FF2B5EF4-FFF2-40B4-BE49-F238E27FC236}">
                  <a16:creationId xmlns:a16="http://schemas.microsoft.com/office/drawing/2014/main" id="{2F4C9F1D-78D0-4459-80B5-7E03A1902938}"/>
                </a:ext>
              </a:extLst>
            </p:cNvPr>
            <p:cNvCxnSpPr/>
            <p:nvPr/>
          </p:nvCxnSpPr>
          <p:spPr>
            <a:xfrm>
              <a:off x="2913888" y="5290133"/>
              <a:ext cx="2273399" cy="18721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883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felt 10">
            <a:extLst>
              <a:ext uri="{FF2B5EF4-FFF2-40B4-BE49-F238E27FC236}">
                <a16:creationId xmlns:a16="http://schemas.microsoft.com/office/drawing/2014/main" id="{CB61AD37-96C5-45B3-8FCF-77E41F4AE02A}"/>
              </a:ext>
            </a:extLst>
          </p:cNvPr>
          <p:cNvSpPr txBox="1"/>
          <p:nvPr/>
        </p:nvSpPr>
        <p:spPr>
          <a:xfrm>
            <a:off x="0" y="1828800"/>
            <a:ext cx="12192000" cy="12290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877B9B45-CF5D-4FCF-9019-502CFFBAB40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89025" y="1987377"/>
            <a:ext cx="10137912" cy="1033934"/>
          </a:xfrm>
        </p:spPr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Man kan i dag hente data direkte til Excel uden at være logget på ESCRM. I Excel kan så bygges rapporter med diagrammer og oversigter, der let kan opdateres med ét klik.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212C451-076B-408D-BD83-AA088D8A19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da-DK" dirty="0"/>
              <a:t>Smart overførsel til Excel</a:t>
            </a:r>
          </a:p>
        </p:txBody>
      </p:sp>
      <p:sp>
        <p:nvSpPr>
          <p:cNvPr id="4" name="Pladsholder til indhold 1">
            <a:extLst>
              <a:ext uri="{FF2B5EF4-FFF2-40B4-BE49-F238E27FC236}">
                <a16:creationId xmlns:a16="http://schemas.microsoft.com/office/drawing/2014/main" id="{1DB469CC-EC0C-4A79-AE9F-D9903E207C52}"/>
              </a:ext>
            </a:extLst>
          </p:cNvPr>
          <p:cNvSpPr txBox="1">
            <a:spLocks/>
          </p:cNvSpPr>
          <p:nvPr/>
        </p:nvSpPr>
        <p:spPr>
          <a:xfrm>
            <a:off x="1089330" y="3207469"/>
            <a:ext cx="10137912" cy="1033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800" dirty="0"/>
              <a:t>Kan f.eks. bruges til ‘Dashboard’ med (daglig) status over måltal og aktiviteter og kvartals-, halvårs- eller årsrapporter med opgørelser osv.</a:t>
            </a:r>
          </a:p>
          <a:p>
            <a:r>
              <a:rPr lang="da-DK" sz="1400" dirty="0"/>
              <a:t>Læs mere: </a:t>
            </a:r>
            <a:r>
              <a:rPr lang="da-DK" sz="1400" dirty="0">
                <a:hlinkClick r:id="rId2"/>
              </a:rPr>
              <a:t>http://blog.escrm.dk/integrering-af-escrm-i-excel/</a:t>
            </a:r>
            <a:r>
              <a:rPr lang="da-DK" sz="1400" dirty="0"/>
              <a:t> 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79D48DA1-FF06-4C9A-86EA-1A773EA05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67" y="4289880"/>
            <a:ext cx="4295833" cy="1542595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04767427-ACAD-40DB-A349-83EBE9204D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8155" y="5301951"/>
            <a:ext cx="2806885" cy="1061047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7B933B81-7223-4937-85BB-D9AB4F2F94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10"/>
          <a:stretch/>
        </p:blipFill>
        <p:spPr>
          <a:xfrm>
            <a:off x="7867218" y="3869086"/>
            <a:ext cx="3235452" cy="298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23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EHS2019">
      <a:dk1>
        <a:sysClr val="windowText" lastClr="000000"/>
      </a:dk1>
      <a:lt1>
        <a:srgbClr val="FFFFFF"/>
      </a:lt1>
      <a:dk2>
        <a:srgbClr val="636363"/>
      </a:dk2>
      <a:lt2>
        <a:srgbClr val="F2F2F2"/>
      </a:lt2>
      <a:accent1>
        <a:srgbClr val="0052FF"/>
      </a:accent1>
      <a:accent2>
        <a:srgbClr val="636363"/>
      </a:accent2>
      <a:accent3>
        <a:srgbClr val="6BC4E8"/>
      </a:accent3>
      <a:accent4>
        <a:srgbClr val="146271"/>
      </a:accent4>
      <a:accent5>
        <a:srgbClr val="7FB5B1"/>
      </a:accent5>
      <a:accent6>
        <a:srgbClr val="000000"/>
      </a:accent6>
      <a:hlink>
        <a:srgbClr val="0052FF"/>
      </a:hlink>
      <a:folHlink>
        <a:srgbClr val="636363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HS_Tom_Skabelon" id="{BEB31245-A6FB-469B-B310-47E2C5AFE9AE}" vid="{10940D37-F185-4748-9900-5985EE65E6C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C1154029E91540880B51846B5AB84A" ma:contentTypeVersion="10" ma:contentTypeDescription="Create a new document." ma:contentTypeScope="" ma:versionID="2dab0fde03d2b6ec31fa13dc5df2f534">
  <xsd:schema xmlns:xsd="http://www.w3.org/2001/XMLSchema" xmlns:xs="http://www.w3.org/2001/XMLSchema" xmlns:p="http://schemas.microsoft.com/office/2006/metadata/properties" xmlns:ns3="3fd21874-7caf-4053-b4a4-0f90e60ac66f" xmlns:ns4="65d3ce72-3126-434d-be94-8dac2f3bf206" targetNamespace="http://schemas.microsoft.com/office/2006/metadata/properties" ma:root="true" ma:fieldsID="3109e86b6c5a6db0a3121bbad9c3ae96" ns3:_="" ns4:_="">
    <xsd:import namespace="3fd21874-7caf-4053-b4a4-0f90e60ac66f"/>
    <xsd:import namespace="65d3ce72-3126-434d-be94-8dac2f3bf20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d21874-7caf-4053-b4a4-0f90e60ac6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d3ce72-3126-434d-be94-8dac2f3bf20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B82D67A-C682-4FC8-B56A-7603F39F7A42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65d3ce72-3126-434d-be94-8dac2f3bf206"/>
    <ds:schemaRef ds:uri="http://schemas.microsoft.com/office/2006/documentManagement/types"/>
    <ds:schemaRef ds:uri="http://schemas.openxmlformats.org/package/2006/metadata/core-properties"/>
    <ds:schemaRef ds:uri="3fd21874-7caf-4053-b4a4-0f90e60ac66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514864F-AA6B-4EE4-975A-EC1EAA5246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d21874-7caf-4053-b4a4-0f90e60ac66f"/>
    <ds:schemaRef ds:uri="65d3ce72-3126-434d-be94-8dac2f3bf2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335BF0B-D5D6-449B-ABCD-9FB922E373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EHS_Tom_Skabelon</Template>
  <TotalTime>1908</TotalTime>
  <Words>821</Words>
  <Application>Microsoft Office PowerPoint</Application>
  <PresentationFormat>Widescreen</PresentationFormat>
  <Paragraphs>168</Paragraphs>
  <Slides>23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23</vt:i4>
      </vt:variant>
    </vt:vector>
  </HeadingPairs>
  <TitlesOfParts>
    <vt:vector size="26" baseType="lpstr">
      <vt:lpstr>Arial</vt:lpstr>
      <vt:lpstr>Verdana</vt:lpstr>
      <vt:lpstr>Office-tema</vt:lpstr>
      <vt:lpstr>ESCRM Infomøde 2. marts 2021</vt:lpstr>
      <vt:lpstr>Dagsorden</vt:lpstr>
      <vt:lpstr>PowerPoint-præsentation</vt:lpstr>
      <vt:lpstr>PowerPoint-præsentation</vt:lpstr>
      <vt:lpstr>Tidslinje</vt:lpstr>
      <vt:lpstr>Nuværende  status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Planlagte udviklingstiltag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Brugergruppe fremadrettet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Nikolaj Stig Nielsen</dc:creator>
  <cp:lastModifiedBy>Martin Gregersen</cp:lastModifiedBy>
  <cp:revision>14</cp:revision>
  <dcterms:created xsi:type="dcterms:W3CDTF">2021-02-22T14:42:43Z</dcterms:created>
  <dcterms:modified xsi:type="dcterms:W3CDTF">2021-03-04T07:59:09Z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0x01010028C1154029E91540880B51846B5AB84A</vt:lpwstr>
  </property>
</Properties>
</file>